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64" r:id="rId5"/>
    <p:sldId id="263" r:id="rId6"/>
    <p:sldId id="265" r:id="rId7"/>
    <p:sldId id="266" r:id="rId8"/>
    <p:sldId id="269" r:id="rId9"/>
    <p:sldId id="270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</p:sldIdLst>
  <p:sldSz cx="24384000" cy="13716000"/>
  <p:notesSz cx="6858000" cy="9144000"/>
  <p:embeddedFontLst>
    <p:embeddedFont>
      <p:font typeface="Autorich Sans" pitchFamily="2" charset="77"/>
      <p:regular r:id="rId20"/>
    </p:embeddedFont>
    <p:embeddedFont>
      <p:font typeface="Julius Sans One" panose="0200000000000000000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99FEA"/>
    <a:srgbClr val="DAB7DE"/>
    <a:srgbClr val="F1C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377A8-6B7A-4B45-BAC4-55034AF767EC}" v="125" dt="2026-05-12T08:45:23.84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/>
    <p:restoredTop sz="94706"/>
  </p:normalViewPr>
  <p:slideViewPr>
    <p:cSldViewPr snapToGrid="0">
      <p:cViewPr varScale="1">
        <p:scale>
          <a:sx n="65" d="100"/>
          <a:sy n="65" d="100"/>
        </p:scale>
        <p:origin x="2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133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16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BBC62-328F-609C-A54B-B90D7E4B2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7289235-834E-AB23-6AEB-F518C2878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42FC856-7FD0-4ED5-985F-BDCF3258B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529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7708D-7134-D7E6-3D1B-B1632F3CA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79054DB-5ED8-FEE9-2542-5BD5A79BB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624965E-C1EF-9186-4D50-5953D7014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29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426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6072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rridor of an open-air stone building under a pink and purple sky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45" name="Black and white close-up of a curved roof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46" name="Low angle view of a metal spiral staircase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ow angle view of a tall building with mirrored glass windows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rtial view of a ceiling with wood panelling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 spd="med"/>
  <p:txStyles>
    <p:titleStyle>
      <a:lvl1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1pPr>
      <a:lvl2pPr marL="9144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2pPr>
      <a:lvl3pPr marL="13716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3pPr>
      <a:lvl4pPr marL="18288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4pPr>
      <a:lvl5pPr marL="22860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5pPr>
      <a:lvl6pPr marL="27432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6pPr>
      <a:lvl7pPr marL="32004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7pPr>
      <a:lvl8pPr marL="36576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8pPr>
      <a:lvl9pPr marL="41148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9pPr>
    </p:bodyStyle>
    <p:otherStyle>
      <a:lvl1pPr marL="0" marR="0" indent="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hyperlink" Target="mailto:Harald.Mertz@todayadvies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dayadvies.nl/kennisbank" TargetMode="External"/><Relationship Id="rId2" Type="http://schemas.openxmlformats.org/officeDocument/2006/relationships/hyperlink" Target="https://www.slo.nl/thema/meer/actualisatie-kerndoelen-examenprogramma/actualisatie-kerndoelen/@25212/kerndoelen-primair-onderwij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322C61-A254-E108-C1E9-4095F2D77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OdAY AdVIES">
            <a:extLst>
              <a:ext uri="{FF2B5EF4-FFF2-40B4-BE49-F238E27FC236}">
                <a16:creationId xmlns:a16="http://schemas.microsoft.com/office/drawing/2014/main" id="{FE91FB8A-5206-236F-6BEE-221C947422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dirty="0" err="1">
                <a:latin typeface="Autorich Sans"/>
                <a:ea typeface="Autorich Sans"/>
                <a:cs typeface="Autorich Sans"/>
                <a:sym typeface="Autorich Sans"/>
              </a:rPr>
              <a:t>TOdAY</a:t>
            </a:r>
            <a:r>
              <a:rPr dirty="0">
                <a:latin typeface="Autorich Sans"/>
                <a:ea typeface="Autorich Sans"/>
                <a:cs typeface="Autorich Sans"/>
                <a:sym typeface="Autorich Sans"/>
              </a:rPr>
              <a:t> </a:t>
            </a:r>
            <a:r>
              <a:rPr dirty="0" err="1">
                <a:latin typeface="Autorich Sans"/>
                <a:ea typeface="Autorich Sans"/>
                <a:cs typeface="Autorich Sans"/>
                <a:sym typeface="Autorich Sans"/>
              </a:rPr>
              <a:t>AdVIES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7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9D2D987F-66E3-7E26-607D-3FE30908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914" y="-615969"/>
            <a:ext cx="13004801" cy="130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33DDCE0-F921-B0ED-337E-CE94F951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373" y="11907712"/>
            <a:ext cx="2731517" cy="9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onie van de Kant">
            <a:extLst>
              <a:ext uri="{FF2B5EF4-FFF2-40B4-BE49-F238E27FC236}">
                <a16:creationId xmlns:a16="http://schemas.microsoft.com/office/drawing/2014/main" id="{23C411E0-D276-27FE-DB35-DD3DB59F867F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75676" y="12058630"/>
            <a:ext cx="17456638" cy="66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defRPr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rPr lang="nl-NL" sz="2800" b="1" dirty="0">
                <a:solidFill>
                  <a:schemeClr val="bg2">
                    <a:lumMod val="10000"/>
                  </a:schemeClr>
                </a:solidFill>
              </a:rPr>
              <a:t>Audits | Interim-management | Werving &amp; Selectie | Professionalisering | Onderwijsadvies</a:t>
            </a:r>
            <a:endParaRPr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Leonie van de Kant">
            <a:extLst>
              <a:ext uri="{FF2B5EF4-FFF2-40B4-BE49-F238E27FC236}">
                <a16:creationId xmlns:a16="http://schemas.microsoft.com/office/drawing/2014/main" id="{28B73F1A-6C3D-69D2-C96D-73096C11AE94}"/>
              </a:ext>
            </a:extLst>
          </p:cNvPr>
          <p:cNvSpPr txBox="1">
            <a:spLocks/>
          </p:cNvSpPr>
          <p:nvPr/>
        </p:nvSpPr>
        <p:spPr>
          <a:xfrm>
            <a:off x="2072845" y="7458823"/>
            <a:ext cx="7821432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norm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9144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13716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18288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22860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5pPr>
            <a:lvl6pPr marL="27432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r>
              <a:rPr lang="nl-NL" sz="3600" dirty="0">
                <a:latin typeface="Julius Sans One" panose="02000000000000000000" pitchFamily="2" charset="77"/>
              </a:rPr>
              <a:t>Harald Mertz</a:t>
            </a:r>
          </a:p>
          <a:p>
            <a:r>
              <a:rPr lang="nl-NL" sz="3600" dirty="0">
                <a:latin typeface="Julius Sans One" panose="02000000000000000000" pitchFamily="2" charset="77"/>
                <a:hlinkClick r:id="rId4"/>
              </a:rPr>
              <a:t>Harald.Mertz@todayadvies.nl</a:t>
            </a:r>
            <a:endParaRPr lang="nl-NL" sz="3600" dirty="0">
              <a:latin typeface="Julius Sans One" panose="02000000000000000000" pitchFamily="2" charset="77"/>
            </a:endParaRPr>
          </a:p>
          <a:p>
            <a:r>
              <a:rPr lang="nl-NL" sz="3600" dirty="0">
                <a:latin typeface="Julius Sans One" panose="02000000000000000000" pitchFamily="2" charset="77"/>
              </a:rPr>
              <a:t>mei 2026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7AB3565-6F2A-A6AB-D918-0B07385088E7}"/>
              </a:ext>
            </a:extLst>
          </p:cNvPr>
          <p:cNvSpPr txBox="1"/>
          <p:nvPr/>
        </p:nvSpPr>
        <p:spPr>
          <a:xfrm>
            <a:off x="1105201" y="4765891"/>
            <a:ext cx="18337172" cy="18620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sz="11500" b="1" dirty="0">
                <a:latin typeface="Julius Sans One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  <a:sym typeface="Produkt Extralight"/>
              </a:rPr>
              <a:t>Nieuwe kerndoelen PO</a:t>
            </a:r>
            <a:endParaRPr lang="nl-NL" sz="11500" dirty="0">
              <a:latin typeface="Julius Sans One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 descr="Man met effen opvulling">
            <a:extLst>
              <a:ext uri="{FF2B5EF4-FFF2-40B4-BE49-F238E27FC236}">
                <a16:creationId xmlns:a16="http://schemas.microsoft.com/office/drawing/2014/main" id="{03453545-C2D1-9E07-4F30-01288EE1BA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4408" y="7566477"/>
            <a:ext cx="660402" cy="660402"/>
          </a:xfrm>
          <a:prstGeom prst="rect">
            <a:avLst/>
          </a:prstGeom>
        </p:spPr>
      </p:pic>
      <p:pic>
        <p:nvPicPr>
          <p:cNvPr id="11" name="Graphic 10" descr="Verzenden met effen opvulling">
            <a:extLst>
              <a:ext uri="{FF2B5EF4-FFF2-40B4-BE49-F238E27FC236}">
                <a16:creationId xmlns:a16="http://schemas.microsoft.com/office/drawing/2014/main" id="{5C1E1B4C-DF2B-D71E-AEAD-2EE6382378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3662" y="8251815"/>
            <a:ext cx="503113" cy="503113"/>
          </a:xfrm>
          <a:prstGeom prst="rect">
            <a:avLst/>
          </a:prstGeom>
        </p:spPr>
      </p:pic>
      <p:pic>
        <p:nvPicPr>
          <p:cNvPr id="13" name="Graphic 12" descr="Agenda met effen opvulling">
            <a:extLst>
              <a:ext uri="{FF2B5EF4-FFF2-40B4-BE49-F238E27FC236}">
                <a16:creationId xmlns:a16="http://schemas.microsoft.com/office/drawing/2014/main" id="{B3DE1C20-52C6-8D69-FA70-042239BA08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409" y="8660470"/>
            <a:ext cx="660401" cy="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4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95DDB-10E1-0021-EB6E-072E1C53A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D6A38B8B-0A26-CFFA-084C-A9C30976599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1B46248F-B340-DBC3-B343-C2D5CF3705D6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206498" y="3282462"/>
            <a:ext cx="21971001" cy="834683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Waarom de schoolleider ertoe doet?</a:t>
            </a:r>
          </a:p>
          <a:p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impact van leraren blijft beperkt als de schoolleider geen schoolomgeving creëert waarin leraren hun werk zo goed als mogelijk kunnen uitoefenen (Arthur &amp; McGregor, 2025).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l-NL" alt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Deze invloed van schoolleiders is grotendeels indirect maar cruciaal (</a:t>
            </a:r>
            <a:r>
              <a:rPr lang="nl-NL" altLang="nl-N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Leithwood</a:t>
            </a:r>
            <a:r>
              <a:rPr lang="nl-NL" alt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nl-NL" altLang="nl-N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Riehl</a:t>
            </a:r>
            <a:r>
              <a:rPr lang="nl-NL" alt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2003, pag. 3).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l-NL" alt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Het gemiddelde effect van 42 metastudies op de invloed van schoolleiders op het leren van leerlingen is 0,46. Dit is substantieel effect (</a:t>
            </a:r>
            <a:r>
              <a:rPr lang="nl-NL" altLang="nl-N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Hattie</a:t>
            </a:r>
            <a:r>
              <a:rPr lang="nl-NL" alt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2023 pag. 154).</a:t>
            </a:r>
          </a:p>
          <a:p>
            <a:endParaRPr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EDFBB097-D1BC-8BB5-8B81-F75F71D10C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b="1" dirty="0">
                <a:latin typeface="Julius Sans One" panose="02000000000000000000" pitchFamily="2" charset="77"/>
                <a:sym typeface="Produkt Extralight"/>
              </a:rPr>
              <a:t>Curriculair leiderschap</a:t>
            </a:r>
            <a:endParaRPr lang="nl-NL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B440D09F-241B-9FD4-7BD8-5B094BAE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124" y="10787849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9384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7EA7F-7690-5097-D272-C8BED437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81AAA8AF-887B-970B-B36C-6F1028A58DE6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72771C08-50D5-9EE1-55B2-734DDBC68443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206498" y="3282462"/>
            <a:ext cx="21971001" cy="83468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Goede schoolleiders....</a:t>
            </a:r>
          </a:p>
          <a:p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Stellen doelen en verwachtingen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Maken strategisch gebruik van hulpmiddelen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Zorgen voor kwalitatief hoogwaardig lesgeven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Sturen de bijscholing en ontwikkeling van leraren aan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Zorgen voor een ordelijke, veilige leeromgeving</a:t>
            </a: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DD054E74-A52B-CF8F-15A6-C275DDE7CD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b="1" dirty="0">
                <a:latin typeface="Julius Sans One" panose="02000000000000000000" pitchFamily="2" charset="77"/>
                <a:sym typeface="Produkt Extralight"/>
              </a:rPr>
              <a:t>Curriculair leiderschap</a:t>
            </a:r>
            <a:endParaRPr lang="nl-NL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0289B898-AB2A-FDFA-25F0-D99D189E3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124" y="10787849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2841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10D78-BEA1-A188-2348-D9F4D152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1934D60B-CBBB-273B-AE41-375907C0F8E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DFDC3DF0-2030-3664-1A31-31DC28C9D548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206498" y="3282462"/>
            <a:ext cx="21971001" cy="83468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heb ik nodig voor de vervolgstap?</a:t>
            </a:r>
          </a:p>
          <a:p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hebben wij nodig om op dit terrein vervolgstappen te zetten?</a:t>
            </a: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1461F71D-9D9A-C3A7-8A46-BA6535DCBB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b="1" dirty="0">
                <a:latin typeface="Julius Sans One" panose="02000000000000000000" pitchFamily="2" charset="77"/>
                <a:sym typeface="Produkt Extralight"/>
              </a:rPr>
              <a:t>En nu verder….</a:t>
            </a:r>
            <a:endParaRPr lang="nl-NL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D4483179-61C6-C399-DA2C-AD7A3E52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124" y="10787849"/>
            <a:ext cx="2928152" cy="292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phic 2" descr="Gebruikers met effen opvulling">
            <a:extLst>
              <a:ext uri="{FF2B5EF4-FFF2-40B4-BE49-F238E27FC236}">
                <a16:creationId xmlns:a16="http://schemas.microsoft.com/office/drawing/2014/main" id="{383FC632-2CC9-FF5C-5285-4216FD8462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82729" y="-1715362"/>
            <a:ext cx="8514547" cy="8514547"/>
          </a:xfrm>
          <a:prstGeom prst="rect">
            <a:avLst/>
          </a:prstGeom>
        </p:spPr>
      </p:pic>
      <p:pic>
        <p:nvPicPr>
          <p:cNvPr id="1026" name="Picture 2" descr="Geen ALT-tekst opgegeven voor deze afbeelding">
            <a:extLst>
              <a:ext uri="{FF2B5EF4-FFF2-40B4-BE49-F238E27FC236}">
                <a16:creationId xmlns:a16="http://schemas.microsoft.com/office/drawing/2014/main" id="{77AD926E-9063-4AA0-7AEB-5963E6FB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98" y="6369694"/>
            <a:ext cx="15549264" cy="66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01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6F7452-D897-7ABB-88D7-535729EF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ACD83250-D9B6-7CF8-E425-1D6057082C6C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093E1630-602F-3ED2-D06F-670E23424C1E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206498" y="3282462"/>
            <a:ext cx="21971001" cy="834683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62706C73-E7AA-856D-BEE8-643DEA6F50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b="1" dirty="0">
                <a:latin typeface="Julius Sans One" panose="02000000000000000000" pitchFamily="2" charset="77"/>
                <a:sym typeface="Produkt Extralight"/>
              </a:rPr>
              <a:t>Dank jullie wel!</a:t>
            </a:r>
            <a:endParaRPr lang="nl-NL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190E0D8A-F761-CC20-EF43-6151E0DA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124" y="10787849"/>
            <a:ext cx="2928152" cy="292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FB4C653-63A6-C33D-F49E-4227D625F7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1" t="2136" r="2231" b="2136"/>
          <a:stretch>
            <a:fillRect/>
          </a:stretch>
        </p:blipFill>
        <p:spPr>
          <a:xfrm>
            <a:off x="1158656" y="3223526"/>
            <a:ext cx="8389000" cy="8405766"/>
          </a:xfrm>
          <a:prstGeom prst="rect">
            <a:avLst/>
          </a:prstGeom>
        </p:spPr>
      </p:pic>
      <p:pic>
        <p:nvPicPr>
          <p:cNvPr id="11" name="Afbeelding 10" descr="Hashtag- en @-meldingspictogrammen">
            <a:extLst>
              <a:ext uri="{FF2B5EF4-FFF2-40B4-BE49-F238E27FC236}">
                <a16:creationId xmlns:a16="http://schemas.microsoft.com/office/drawing/2014/main" id="{D1F770D7-E7FC-E7EC-B99C-810E997829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1" y="3274325"/>
            <a:ext cx="12550688" cy="83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34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64D8F6-40C9-464B-20F4-11B7BA7C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7A9C2E72-C0A9-1315-3413-1C769363F5C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ED38F7BC-5355-C2BD-9CA2-322FEAEF2968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206498" y="3282462"/>
            <a:ext cx="21971001" cy="83468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nl-N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</a:t>
            </a: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https://www.slo.nl/thema/meer/actualisatie-kerndoelen-examenprogramma/actualisatie-kerndoelen/@25212/kerndoelen-primair-onderwijs/</a:t>
            </a: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Tx/>
              <a:buChar char="-"/>
            </a:pPr>
            <a:r>
              <a:rPr lang="nl-N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</a:t>
            </a: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Advies: </a:t>
            </a: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https://todayadvies.nl/kennisbank</a:t>
            </a: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1F3D8A86-1F75-433C-D4CD-F67AD90E7A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b="1" dirty="0">
                <a:latin typeface="Julius Sans One" panose="02000000000000000000" pitchFamily="2" charset="77"/>
                <a:sym typeface="Produkt Extralight"/>
              </a:rPr>
              <a:t>Bronnen</a:t>
            </a:r>
            <a:endParaRPr lang="nl-NL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8F8D9A23-5CBC-0122-DAE3-85E19C144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9124" y="10787849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0625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F0B88C-200E-CE10-6727-65E7F2D2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A7C78395-73E3-95F6-616E-BECFB618852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0ED6692F-D5B2-2EE3-D848-D94A2089635B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2"/>
            <a:ext cx="21971001" cy="57595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6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rodukt Extralight"/>
              </a:rPr>
              <a:t>Wat betekenen deze voor schoolleiders?</a:t>
            </a:r>
          </a:p>
          <a:p>
            <a:endParaRPr lang="nl-NL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rodukt Extra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is de kern van de verandering?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betekent dat voor jouw IKC?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betekent dit voor jouw handelen als directeur?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heb je/hebben jullie voor deze ontwikkeling nodig?</a:t>
            </a:r>
          </a:p>
          <a:p>
            <a:endParaRPr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762F21A7-7C06-E77F-99C3-066BA7A0D9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b="1" dirty="0">
                <a:latin typeface="Julius Sans One" panose="02000000000000000000" pitchFamily="2" charset="77"/>
                <a:sym typeface="Produkt Extralight"/>
              </a:rPr>
              <a:t>Nieuwe kerndoelen PO</a:t>
            </a:r>
            <a:endParaRPr lang="nl-NL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DC9AC6E9-B0F6-D705-1BBA-93DB09746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95596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A5DAC-D186-5BB6-2A55-63E6A76B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B517DBF2-EFE2-6F4A-82FC-CD6095090CA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4034331E-72B4-2C13-D908-7C2508AFDE4C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2"/>
            <a:ext cx="22281665" cy="5759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is de status op jouw school?</a:t>
            </a: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672D05EC-FCB6-BED2-628F-36C74C12DD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b="1" dirty="0">
                <a:latin typeface="Julius Sans One" panose="02000000000000000000" pitchFamily="2" charset="77"/>
                <a:sym typeface="Produkt Extralight"/>
              </a:rPr>
              <a:t>De nieuwe kerndoelen</a:t>
            </a:r>
            <a:endParaRPr lang="nl-NL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1047681D-B871-3049-4A1F-D3CA9659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phic 4" descr="Vragen met effen opvulling">
            <a:extLst>
              <a:ext uri="{FF2B5EF4-FFF2-40B4-BE49-F238E27FC236}">
                <a16:creationId xmlns:a16="http://schemas.microsoft.com/office/drawing/2014/main" id="{15F8DD51-FE32-ADFF-ACCB-4756E26EBB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01715" y="2881161"/>
            <a:ext cx="8475785" cy="84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376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DACA8-5C39-0E8C-03CE-D660EA98A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0EDA232C-98C9-F203-CECE-FA2F250D521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504A1D52-EF91-E28D-F2AF-E0FCD93700B4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4134706"/>
            <a:ext cx="22281665" cy="88845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Bedoeling van de kerndoelen</a:t>
            </a: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Kerndoelen zijn een </a:t>
            </a:r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kompas</a:t>
            </a: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Geen checklist</a:t>
            </a:r>
          </a:p>
          <a:p>
            <a:pPr lvl="0"/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A0713385-EEDC-106E-F341-6DA6EE0374E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500" y="1039588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sz="9000" b="1" dirty="0">
                <a:latin typeface="Julius Sans One" panose="02000000000000000000" pitchFamily="2" charset="77"/>
                <a:sym typeface="Produkt Extralight"/>
              </a:rPr>
              <a:t>De nieuwe kerndoelen volgens SLO</a:t>
            </a:r>
            <a:endParaRPr lang="nl-NL" sz="9000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D83837F7-2771-AC72-6B69-FD6E6E516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aphic 6" descr="Kompas met effen opvulling">
            <a:extLst>
              <a:ext uri="{FF2B5EF4-FFF2-40B4-BE49-F238E27FC236}">
                <a16:creationId xmlns:a16="http://schemas.microsoft.com/office/drawing/2014/main" id="{ABC0D73E-A9B4-E674-84D4-F91B013F06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79452" y="3823950"/>
            <a:ext cx="5998048" cy="59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10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7AA857-FB09-C4C7-FF9C-5D9123C5C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E6C4932A-372F-B00D-D4D6-A020F19C4A13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2"/>
            <a:ext cx="22281665" cy="88845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Drie typen doelen</a:t>
            </a: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Aanbodsdoelen</a:t>
            </a: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Beheersingsdoelen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Ervaringsdoelen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A2342CC9-9A7A-8BEB-CE96-3AF3A266F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F9826D2-F339-E440-26E0-D89F9E2F2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058" y="7230643"/>
            <a:ext cx="18547773" cy="448407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1B4EDFF-86D5-1807-0BE8-5A1DA4F5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497" y="7230643"/>
            <a:ext cx="18780333" cy="548079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E1F6959-E76F-78A5-9309-F3AF1FA219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371" b="3685"/>
          <a:stretch>
            <a:fillRect/>
          </a:stretch>
        </p:blipFill>
        <p:spPr>
          <a:xfrm>
            <a:off x="1206496" y="7230643"/>
            <a:ext cx="19586074" cy="5480791"/>
          </a:xfrm>
          <a:prstGeom prst="rect">
            <a:avLst/>
          </a:prstGeom>
        </p:spPr>
      </p:pic>
      <p:sp>
        <p:nvSpPr>
          <p:cNvPr id="7" name="TOdAY AdVIES">
            <a:extLst>
              <a:ext uri="{FF2B5EF4-FFF2-40B4-BE49-F238E27FC236}">
                <a16:creationId xmlns:a16="http://schemas.microsoft.com/office/drawing/2014/main" id="{389852EA-2795-2FC1-811B-E2D41E40D641}"/>
              </a:ext>
            </a:extLst>
          </p:cNvPr>
          <p:cNvSpPr txBox="1">
            <a:spLocks/>
          </p:cNvSpPr>
          <p:nvPr/>
        </p:nvSpPr>
        <p:spPr>
          <a:xfrm>
            <a:off x="1206496" y="1025170"/>
            <a:ext cx="21971004" cy="1752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75000" lnSpcReduction="20000"/>
          </a:bodyPr>
          <a:lstStyle>
            <a:lvl1pPr marL="0" marR="0" indent="0" algn="l" defTabSz="355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0" i="0" u="none" strike="noStrike" cap="none" spc="-119" baseline="0">
                <a:solidFill>
                  <a:srgbClr val="000000"/>
                </a:solidFill>
                <a:uFillTx/>
                <a:latin typeface="Autorich Sans"/>
                <a:ea typeface="Autorich Sans"/>
                <a:cs typeface="Autorich Sans"/>
                <a:sym typeface="Autorich Sans"/>
              </a:defRPr>
            </a:lvl1pPr>
            <a:lvl2pPr marL="0" marR="0" indent="45720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2pPr>
            <a:lvl3pPr marL="0" marR="0" indent="91440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3pPr>
            <a:lvl4pPr marL="0" marR="0" indent="137160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4pPr>
            <a:lvl5pPr marL="0" marR="0" indent="182880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5pPr>
            <a:lvl6pPr marL="0" marR="0" indent="228600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6pPr>
            <a:lvl7pPr marL="0" marR="0" indent="274320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7pPr>
            <a:lvl8pPr marL="0" marR="0" indent="320040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8pPr>
            <a:lvl9pPr marL="0" marR="0" indent="365760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9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b="1" dirty="0">
                <a:latin typeface="Julius Sans One" panose="02000000000000000000" pitchFamily="2" charset="77"/>
                <a:ea typeface="+mn-ea"/>
                <a:cs typeface="+mn-cs"/>
                <a:sym typeface="Produkt Extralight"/>
              </a:rPr>
              <a:t>De nieuwe kerndoelen volgens SLO</a:t>
            </a:r>
            <a:endParaRPr lang="nl-NL" dirty="0">
              <a:latin typeface="Julius Sans One" panose="020000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033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5EC19-C63E-A498-BD5F-33D29A4B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9EC65932-EFF7-9B64-1A10-52B19FDFEFA3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2"/>
            <a:ext cx="22281665" cy="88845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Karakteristieken per leergebied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7267391E-2E2C-7A51-6C6A-832E498868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sz="9000" b="1" dirty="0">
                <a:latin typeface="Julius Sans One" panose="02000000000000000000" pitchFamily="2" charset="77"/>
                <a:sym typeface="Produkt Extralight"/>
              </a:rPr>
              <a:t>De nieuwe kerndoelen volgens SLO</a:t>
            </a:r>
            <a:endParaRPr lang="nl-NL" sz="9000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7F4EF27D-D6F9-CE83-B2BB-698EEDFCD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700EFB4-6A91-6EDD-A5C6-8D2E4DCD8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5" y="4552446"/>
            <a:ext cx="11043138" cy="7272761"/>
          </a:xfrm>
          <a:prstGeom prst="rect">
            <a:avLst/>
          </a:prstGeom>
        </p:spPr>
      </p:pic>
      <p:sp>
        <p:nvSpPr>
          <p:cNvPr id="4" name="Today is a perfect day to start…..">
            <a:extLst>
              <a:ext uri="{FF2B5EF4-FFF2-40B4-BE49-F238E27FC236}">
                <a16:creationId xmlns:a16="http://schemas.microsoft.com/office/drawing/2014/main" id="{31C88ED4-C20E-CAF2-7AD6-4FD52AF3B920}"/>
              </a:ext>
            </a:extLst>
          </p:cNvPr>
          <p:cNvSpPr txBox="1">
            <a:spLocks/>
          </p:cNvSpPr>
          <p:nvPr/>
        </p:nvSpPr>
        <p:spPr>
          <a:xfrm>
            <a:off x="13716000" y="4552446"/>
            <a:ext cx="10004723" cy="8466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L="27432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Kernmerken</a:t>
            </a: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het leergebied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Samenhang </a:t>
            </a:r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binnen</a:t>
            </a: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het leergebied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Samenhang </a:t>
            </a:r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andere </a:t>
            </a: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leergebieden</a:t>
            </a:r>
          </a:p>
          <a:p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69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05384-9EB0-6490-893B-38BCB752B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3ED2A632-FB54-4080-ECA9-DA76721A645C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lang="nl-NL" sz="3200" dirty="0">
                <a:latin typeface="Julius Sans One" panose="02000000000000000000" pitchFamily="2" charset="77"/>
              </a:rPr>
              <a:t>Harald Mertz, mei 2026</a:t>
            </a:r>
            <a:endParaRPr sz="3200"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3D3FEEF4-B524-852C-20FD-08A13A17C613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2"/>
            <a:ext cx="22281665" cy="888451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Richting en ruimte</a:t>
            </a: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Landelijke richting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Professionele ruimte</a:t>
            </a:r>
          </a:p>
          <a:p>
            <a:pPr lvl="0"/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Samenhang</a:t>
            </a: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Binnen leergebieden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Tussen leergebieden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→ VO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Afstemmen op de populatie</a:t>
            </a: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Ambitieus en betekenisvol onderwijs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Brede vorming</a:t>
            </a: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 indent="0"/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Kwalificatie</a:t>
            </a:r>
          </a:p>
          <a:p>
            <a:pPr lvl="0"/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Socialisatie</a:t>
            </a:r>
          </a:p>
          <a:p>
            <a:pPr lvl="0"/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Persoonsvorming</a:t>
            </a: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E8E76B76-6FB4-8F2D-E697-6D758B6FF0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sz="9000" b="1" dirty="0">
                <a:latin typeface="Julius Sans One" panose="02000000000000000000" pitchFamily="2" charset="77"/>
                <a:sym typeface="Produkt Extralight"/>
              </a:rPr>
              <a:t>De nieuwe kerndoelen volgens SLO</a:t>
            </a:r>
            <a:endParaRPr lang="nl-NL" sz="9000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4CBEA7C0-1FDA-BE74-20F8-334840B7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9813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3D7F1-F567-B3DC-3B43-B7A87C126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7AD9D55C-D4C2-9D74-580D-81D26A999FF9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2"/>
            <a:ext cx="22281665" cy="9906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nl-NL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Beoogde curriculum</a:t>
            </a:r>
          </a:p>
          <a:p>
            <a:pPr marL="1338263" indent="-11541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willen we bereiken en wat </a:t>
            </a:r>
          </a:p>
          <a:p>
            <a:pPr marL="1384300"/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vraagt dat van ons onderwijs?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Uitgevoerde curriculum</a:t>
            </a:r>
          </a:p>
          <a:p>
            <a:pPr marL="1246188" indent="-1108075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geven wij in de dagelijkse onderwijspraktijk </a:t>
            </a:r>
          </a:p>
          <a:p>
            <a:pPr marL="1292225"/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gezamenlijk en doelgericht vorm aan het curriculum, zodat doelen, onderwijsactiviteiten en toetsing zichtbaar op elkaar aansluiten?</a:t>
            </a:r>
          </a:p>
          <a:p>
            <a:endParaRPr lang="nl-N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Gerealiseerde curriculum</a:t>
            </a:r>
          </a:p>
          <a:p>
            <a:pPr marL="1292225" indent="-11541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leren en ervaren leerlingen daadwerkelijk?</a:t>
            </a: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2113749E-61E2-CFEC-8F15-BC52E09A44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sz="9600" b="1" dirty="0">
                <a:latin typeface="Julius Sans One" panose="02000000000000000000" pitchFamily="2" charset="77"/>
                <a:sym typeface="Produkt Extralight"/>
              </a:rPr>
              <a:t>Van kerndoelen naar een schoolcurriculum</a:t>
            </a:r>
            <a:endParaRPr lang="nl-NL" sz="9600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23FD9FFD-912F-7D38-505B-7448C79C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phic 2" descr="Cirkels met pijlen met effen opvulling">
            <a:extLst>
              <a:ext uri="{FF2B5EF4-FFF2-40B4-BE49-F238E27FC236}">
                <a16:creationId xmlns:a16="http://schemas.microsoft.com/office/drawing/2014/main" id="{4E3B967E-49CF-BC5A-20FA-191EA39BAA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5876" y="-943608"/>
            <a:ext cx="10002665" cy="100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88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3145FD-951C-DC15-9D05-1BB732D9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415319EA-3872-39A6-60F3-A70B7281EE7A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206499" y="8683262"/>
            <a:ext cx="19848148" cy="46898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Overgangsrecht:</a:t>
            </a:r>
          </a:p>
          <a:p>
            <a:pPr marL="685800" indent="-685800"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Keuze per leergebied</a:t>
            </a:r>
          </a:p>
          <a:p>
            <a:pPr marL="685800" indent="-685800"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Inspectie houdt toezicht op die keuze</a:t>
            </a:r>
          </a:p>
          <a:p>
            <a:pPr marL="685800" indent="-685800"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2031 moeten alle scholen onderwijs geven gebaseerd op de nieuwe kerndoelen</a:t>
            </a:r>
            <a:endParaRPr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4E54F912-1EC7-D8DB-7B0B-59DC45E58C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b="1" dirty="0">
                <a:latin typeface="Julius Sans One" panose="02000000000000000000" pitchFamily="2" charset="77"/>
                <a:sym typeface="Produkt Extralight"/>
              </a:rPr>
              <a:t>Tijdpad</a:t>
            </a:r>
            <a:endParaRPr lang="nl-NL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12CF2E4A-4FA4-8ACD-5C7B-2ADAA464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66C1800-9464-C87A-6907-D51A461CB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904"/>
          <a:stretch>
            <a:fillRect/>
          </a:stretch>
        </p:blipFill>
        <p:spPr>
          <a:xfrm>
            <a:off x="1206498" y="2959156"/>
            <a:ext cx="19353513" cy="5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1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/>
    </p:bldLst>
  </p:timing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911CEDAE-F753-7342-8F8E-18B31838AEAA}" vid="{48D17EBE-346B-8C40-9D5B-16F171BE36C1}"/>
    </a:ext>
  </a:extLst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249376C174D44920B39F2CEBA3F41" ma:contentTypeVersion="3" ma:contentTypeDescription="Een nieuw document maken." ma:contentTypeScope="" ma:versionID="049ee3a5e7ce8cc5f6689f9147a19888">
  <xsd:schema xmlns:xsd="http://www.w3.org/2001/XMLSchema" xmlns:xs="http://www.w3.org/2001/XMLSchema" xmlns:p="http://schemas.microsoft.com/office/2006/metadata/properties" xmlns:ns2="6863de1a-bc3e-4578-bca4-27a1f04db625" targetNamespace="http://schemas.microsoft.com/office/2006/metadata/properties" ma:root="true" ma:fieldsID="cf089c74a85f68d221d12e6ab418c68d" ns2:_="">
    <xsd:import namespace="6863de1a-bc3e-4578-bca4-27a1f04db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3de1a-bc3e-4578-bca4-27a1f04db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D59BAF-8F1D-4A54-962E-4F6571BCC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3de1a-bc3e-4578-bca4-27a1f04db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65E99E-E5B8-4C68-8FE9-EB2BE3E299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96F7B-9BFB-43CA-8CEF-213C8439C3D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863de1a-bc3e-4578-bca4-27a1f04db62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36_DynamicWavesLight</Template>
  <TotalTime>5247</TotalTime>
  <Words>438</Words>
  <Application>Microsoft Macintosh PowerPoint</Application>
  <PresentationFormat>Aangepast</PresentationFormat>
  <Paragraphs>87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5" baseType="lpstr">
      <vt:lpstr>Produkt Light</vt:lpstr>
      <vt:lpstr>Source Sans Pro</vt:lpstr>
      <vt:lpstr>Helvetica Neue</vt:lpstr>
      <vt:lpstr>Julius Sans One</vt:lpstr>
      <vt:lpstr>Graphik-Light</vt:lpstr>
      <vt:lpstr>Arial</vt:lpstr>
      <vt:lpstr>Open Sans</vt:lpstr>
      <vt:lpstr>Graphik</vt:lpstr>
      <vt:lpstr>Produkt Extralight</vt:lpstr>
      <vt:lpstr>Autorich Sans</vt:lpstr>
      <vt:lpstr>36_DynamicWavesLight</vt:lpstr>
      <vt:lpstr>TOdAY AdVIES</vt:lpstr>
      <vt:lpstr>Nieuwe kerndoelen PO</vt:lpstr>
      <vt:lpstr>De nieuwe kerndoelen</vt:lpstr>
      <vt:lpstr>De nieuwe kerndoelen volgens SLO</vt:lpstr>
      <vt:lpstr>PowerPoint-presentatie</vt:lpstr>
      <vt:lpstr>De nieuwe kerndoelen volgens SLO</vt:lpstr>
      <vt:lpstr>De nieuwe kerndoelen volgens SLO</vt:lpstr>
      <vt:lpstr>Van kerndoelen naar een schoolcurriculum</vt:lpstr>
      <vt:lpstr>Tijdpad</vt:lpstr>
      <vt:lpstr>Curriculair leiderschap</vt:lpstr>
      <vt:lpstr>Curriculair leiderschap</vt:lpstr>
      <vt:lpstr>En nu verder….</vt:lpstr>
      <vt:lpstr>Dank jullie wel!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Leonie van de Kant</dc:creator>
  <cp:lastModifiedBy>Harald Mertz</cp:lastModifiedBy>
  <cp:revision>6</cp:revision>
  <dcterms:created xsi:type="dcterms:W3CDTF">2026-04-13T17:11:21Z</dcterms:created>
  <dcterms:modified xsi:type="dcterms:W3CDTF">2026-06-01T20:06:54Z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0x010100CB8249376C174D44920B39F2CEBA3F41</vt:lpwstr>
  </property>
</Properties>
</file>