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63" r:id="rId3"/>
    <p:sldId id="282" r:id="rId4"/>
    <p:sldId id="264" r:id="rId5"/>
    <p:sldId id="261" r:id="rId6"/>
    <p:sldId id="265" r:id="rId7"/>
    <p:sldId id="267" r:id="rId8"/>
    <p:sldId id="268" r:id="rId9"/>
    <p:sldId id="271" r:id="rId10"/>
    <p:sldId id="275" r:id="rId11"/>
    <p:sldId id="266" r:id="rId12"/>
    <p:sldId id="270" r:id="rId13"/>
    <p:sldId id="276" r:id="rId14"/>
    <p:sldId id="277" r:id="rId15"/>
    <p:sldId id="278" r:id="rId16"/>
    <p:sldId id="279" r:id="rId17"/>
    <p:sldId id="281" r:id="rId18"/>
    <p:sldId id="274" r:id="rId19"/>
    <p:sldId id="273" r:id="rId20"/>
    <p:sldId id="269" r:id="rId21"/>
    <p:sldId id="272" r:id="rId22"/>
    <p:sldId id="262" r:id="rId23"/>
    <p:sldId id="283" r:id="rId24"/>
    <p:sldId id="284" r:id="rId25"/>
    <p:sldId id="259" r:id="rId26"/>
  </p:sldIdLst>
  <p:sldSz cx="24384000" cy="13716000"/>
  <p:notesSz cx="6858000" cy="9144000"/>
  <p:embeddedFontLst>
    <p:embeddedFont>
      <p:font typeface="Autorich Sans" pitchFamily="2" charset="77"/>
      <p:regular r:id="rId28"/>
    </p:embeddedFont>
    <p:embeddedFont>
      <p:font typeface="Graphik" panose="020B0503030202060203" pitchFamily="34" charset="77"/>
      <p:regular r:id="rId29"/>
      <p:bold r:id="rId30"/>
      <p:italic r:id="rId31"/>
      <p:boldItalic r:id="rId32"/>
    </p:embeddedFont>
    <p:embeddedFont>
      <p:font typeface="Graphik-Light" panose="020B0403030202060203" pitchFamily="34" charset="77"/>
      <p:regular r:id="rId33"/>
      <p:bold r:id="rId34"/>
      <p:italic r:id="rId35"/>
      <p:boldItalic r:id="rId36"/>
    </p:embeddedFont>
    <p:embeddedFont>
      <p:font typeface="Julius Sans One" panose="02000000000000000000" pitchFamily="2" charset="77"/>
      <p:regular r:id="rId37"/>
    </p:embeddedFont>
    <p:embeddedFont>
      <p:font typeface="Produkt Extralight" pitchFamily="2" charset="77"/>
      <p:regular r:id="rId38"/>
      <p:bold r:id="rId39"/>
      <p:italic r:id="rId40"/>
      <p:boldItalic r:id="rId41"/>
    </p:embeddedFont>
    <p:embeddedFont>
      <p:font typeface="Produkt Light" pitchFamily="2" charset="77"/>
      <p:regular r:id="rId42"/>
      <p:bold r:id="rId43"/>
      <p:italic r:id="rId44"/>
      <p:boldItalic r:id="rId45"/>
    </p:embeddedFont>
    <p:embeddedFont>
      <p:font typeface="Source Sans Pro" panose="020B0503030403020204" pitchFamily="34" charset="0"/>
      <p:regular r:id="rId46"/>
      <p:bold r:id="rId47"/>
      <p:italic r:id="rId48"/>
      <p:boldItalic r:id="rId49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1pPr>
    <a:lvl2pPr marL="0" marR="0" indent="457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2pPr>
    <a:lvl3pPr marL="0" marR="0" indent="914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3pPr>
    <a:lvl4pPr marL="0" marR="0" indent="1371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4pPr>
    <a:lvl5pPr marL="0" marR="0" indent="18288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5pPr>
    <a:lvl6pPr marL="0" marR="0" indent="22860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6pPr>
    <a:lvl7pPr marL="0" marR="0" indent="2743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7pPr>
    <a:lvl8pPr marL="0" marR="0" indent="3200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8pPr>
    <a:lvl9pPr marL="0" marR="0" indent="3657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9FEA"/>
    <a:srgbClr val="DAB7DE"/>
    <a:srgbClr val="F1CA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357243"/>
              <a:satOff val="7293"/>
              <a:lumOff val="8906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3">
              <a:satOff val="1412"/>
              <a:lumOff val="16412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E937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FFF171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A51B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103425"/>
              <a:satOff val="-7243"/>
              <a:lumOff val="992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chemeClr val="accent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lumOff val="-14283"/>
            </a:schemeClr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satOff val="-6299"/>
              <a:lumOff val="-3230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17"/>
    <p:restoredTop sz="94658"/>
  </p:normalViewPr>
  <p:slideViewPr>
    <p:cSldViewPr snapToGrid="0">
      <p:cViewPr varScale="1">
        <p:scale>
          <a:sx n="53" d="100"/>
          <a:sy n="53" d="100"/>
        </p:scale>
        <p:origin x="18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795BE-8934-99AD-5CEA-718D4601D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8CB476-E8D6-70B1-F7C3-E1F69B7AA3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F1AFC6-2544-A8F3-530C-A1A520D23A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229919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32033-2EDA-16C9-E37A-96AF9DAA2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239575-3061-B640-0EBA-B032166864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863FCE-35CF-6412-E428-B1E95ABFD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138032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830264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FFD96-3DAB-7110-9E81-8236073C2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D940B3-9380-A519-54AE-8579D9049A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756B05-A6D7-5F98-8359-1638810DCC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21933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BE9C9-5F39-D502-895A-645B69E86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C59C5C-613C-8826-7CBA-2E1BFC8826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366F61-EF1C-D04B-E559-9C80D860D8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394924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098D4-64AA-5B45-EEFF-3C69AE145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28F0BA-5852-FF1C-2EAB-E639469B07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A8F97C-ACB3-77C9-95FB-C38264850B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882605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DAC5D-2FE7-C8CB-39C5-8C6AAE599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50E5C9-0535-0956-ED15-8A095ADA9B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60519A-9390-84B4-5D72-FDB902E61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831524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43F0E-6187-A31B-3B3E-1DAC75EDF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181B16-38E1-BCE0-2C3C-D665E9AFA8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4DD5D5-B72F-FF88-49DB-D95D5BA758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918089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FAF3A-865E-26EA-F16D-4722825C1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23B605-E730-E80B-42D9-CD6133D69B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2126C8-F296-0955-C387-1DCA1AC3F1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73356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644B3-6A7E-36DD-2775-AFC596EF7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DAB936-AA0D-DF6C-BE47-8C70B53543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364301-8085-0DD1-2C18-59ACC9E8A0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02542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12268950"/>
            <a:ext cx="21971000" cy="660401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z="12000" spc="-119"/>
            </a:lvl1pPr>
          </a:lstStyle>
          <a:p>
            <a:r>
              <a:t>Presentation 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58499" y="1246072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1pPr>
          </a:lstStyle>
          <a:p>
            <a:r>
              <a:t>Slide Subtitle</a:t>
            </a:r>
          </a:p>
        </p:txBody>
      </p:sp>
      <p:sp>
        <p:nvSpPr>
          <p:cNvPr id="100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1pPr>
          </a:lstStyle>
          <a:p>
            <a:r>
              <a:t>Agenda Subtitle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6000"/>
              </a:spcBef>
              <a:buSzTx/>
              <a:buNone/>
              <a:defRPr sz="5000"/>
            </a:lvl1pPr>
            <a:lvl2pPr marL="0" indent="457200">
              <a:spcBef>
                <a:spcPts val="6000"/>
              </a:spcBef>
              <a:buSzTx/>
              <a:buNone/>
              <a:defRPr sz="5000"/>
            </a:lvl2pPr>
            <a:lvl3pPr marL="0" indent="914400">
              <a:spcBef>
                <a:spcPts val="6000"/>
              </a:spcBef>
              <a:buSzTx/>
              <a:buNone/>
              <a:defRPr sz="5000"/>
            </a:lvl3pPr>
            <a:lvl4pPr marL="0" indent="1371600">
              <a:spcBef>
                <a:spcPts val="6000"/>
              </a:spcBef>
              <a:buSzTx/>
              <a:buNone/>
              <a:defRPr sz="5000"/>
            </a:lvl4pPr>
            <a:lvl5pPr marL="0" indent="1828800">
              <a:spcBef>
                <a:spcPts val="6000"/>
              </a:spcBef>
              <a:buSzTx/>
              <a:buNone/>
              <a:defRPr sz="5000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Agenda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191000"/>
            <a:ext cx="21971000" cy="40894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206500"/>
            <a:ext cx="21971000" cy="7353300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128000"/>
            <a:ext cx="21971000" cy="1079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90000"/>
              </a:lnSpc>
              <a:spcBef>
                <a:spcPts val="0"/>
              </a:spcBef>
              <a:buSzTx/>
              <a:buNone/>
              <a:defRPr sz="5500" spc="-55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461000" y="9563100"/>
            <a:ext cx="13728700" cy="698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194300" y="4165600"/>
            <a:ext cx="13995400" cy="4432300"/>
          </a:xfrm>
          <a:prstGeom prst="rect">
            <a:avLst/>
          </a:prstGeom>
        </p:spPr>
        <p:txBody>
          <a:bodyPr anchor="b"/>
          <a:lstStyle>
            <a:lvl1pPr marL="254000" indent="-2540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1pPr>
            <a:lvl2pPr marL="254000" indent="2032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2pPr>
            <a:lvl3pPr marL="254000" indent="6604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3pPr>
            <a:lvl4pPr marL="254000" indent="11176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4pPr>
            <a:lvl5pPr marL="254000" indent="15748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orridor of an open-air stone building under a pink and purple sky"/>
          <p:cNvSpPr>
            <a:spLocks noGrp="1"/>
          </p:cNvSpPr>
          <p:nvPr>
            <p:ph type="pic" sz="quarter" idx="21"/>
          </p:nvPr>
        </p:nvSpPr>
        <p:spPr>
          <a:xfrm>
            <a:off x="1257300" y="3213100"/>
            <a:ext cx="7289800" cy="7289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GB"/>
              <a:t>Click icon to add picture</a:t>
            </a:r>
            <a:endParaRPr/>
          </a:p>
        </p:txBody>
      </p:sp>
      <p:sp>
        <p:nvSpPr>
          <p:cNvPr id="145" name="Black and white close-up of a curved roof"/>
          <p:cNvSpPr>
            <a:spLocks noGrp="1"/>
          </p:cNvSpPr>
          <p:nvPr>
            <p:ph type="pic" sz="half" idx="22"/>
          </p:nvPr>
        </p:nvSpPr>
        <p:spPr>
          <a:xfrm>
            <a:off x="6577500" y="3632200"/>
            <a:ext cx="11228999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GB"/>
              <a:t>Click icon to add picture</a:t>
            </a:r>
            <a:endParaRPr/>
          </a:p>
        </p:txBody>
      </p:sp>
      <p:sp>
        <p:nvSpPr>
          <p:cNvPr id="146" name="Low angle view of a metal spiral staircase"/>
          <p:cNvSpPr>
            <a:spLocks noGrp="1"/>
          </p:cNvSpPr>
          <p:nvPr>
            <p:ph type="pic" sz="quarter" idx="23"/>
          </p:nvPr>
        </p:nvSpPr>
        <p:spPr>
          <a:xfrm>
            <a:off x="14643100" y="3632200"/>
            <a:ext cx="96774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GB"/>
              <a:t>Click icon to add picture</a:t>
            </a:r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uturistic, white corridor with shadows"/>
          <p:cNvSpPr>
            <a:spLocks noGrp="1"/>
          </p:cNvSpPr>
          <p:nvPr>
            <p:ph type="pic" idx="21"/>
          </p:nvPr>
        </p:nvSpPr>
        <p:spPr>
          <a:xfrm>
            <a:off x="-38100" y="-520700"/>
            <a:ext cx="24447500" cy="147633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GB"/>
              <a:t>Click icon to add picture</a:t>
            </a:r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rved, white arches on a grey reflective floor"/>
          <p:cNvSpPr>
            <a:spLocks noGrp="1"/>
          </p:cNvSpPr>
          <p:nvPr>
            <p:ph type="pic" idx="21"/>
          </p:nvPr>
        </p:nvSpPr>
        <p:spPr>
          <a:xfrm>
            <a:off x="-76200" y="-558800"/>
            <a:ext cx="24574500" cy="148395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GB"/>
              <a:t>Click icon to add picture</a:t>
            </a:r>
            <a:endParaRPr/>
          </a:p>
        </p:txBody>
      </p:sp>
      <p:sp>
        <p:nvSpPr>
          <p:cNvPr id="22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2268200"/>
            <a:ext cx="21971000" cy="66040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z="12000" spc="-119"/>
            </a:lvl1pPr>
          </a:lstStyle>
          <a:p>
            <a:r>
              <a:t>Presentation Title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ow angle view of a tall building with mirrored glass windows"/>
          <p:cNvSpPr>
            <a:spLocks noGrp="1"/>
          </p:cNvSpPr>
          <p:nvPr>
            <p:ph type="pic" idx="21"/>
          </p:nvPr>
        </p:nvSpPr>
        <p:spPr>
          <a:xfrm>
            <a:off x="8140700" y="-1"/>
            <a:ext cx="20574000" cy="1371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GB"/>
              <a:t>Click icon to add picture</a:t>
            </a:r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3335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150100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1pPr>
          </a:lstStyle>
          <a:p>
            <a:r>
              <a:t>Slide Subtitle</a:t>
            </a:r>
          </a:p>
        </p:txBody>
      </p:sp>
      <p:sp>
        <p:nvSpPr>
          <p:cNvPr id="43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artial view of a ceiling with wood panelling"/>
          <p:cNvSpPr>
            <a:spLocks noGrp="1"/>
          </p:cNvSpPr>
          <p:nvPr>
            <p:ph type="pic" idx="21"/>
          </p:nvPr>
        </p:nvSpPr>
        <p:spPr>
          <a:xfrm>
            <a:off x="9588500" y="-482600"/>
            <a:ext cx="21513800" cy="1430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GB"/>
              <a:t>Click icon to add picture</a:t>
            </a:r>
            <a:endParaRPr/>
          </a:p>
        </p:txBody>
      </p:sp>
      <p:sp>
        <p:nvSpPr>
          <p:cNvPr id="61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1pPr>
          </a:lstStyle>
          <a:p>
            <a:r>
              <a:t>Slide Subtitle</a:t>
            </a:r>
          </a:p>
        </p:txBody>
      </p:sp>
      <p:sp>
        <p:nvSpPr>
          <p:cNvPr id="6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1pPr>
          </a:lstStyle>
          <a:p>
            <a:r>
              <a:t>Slide Subtitle</a:t>
            </a:r>
          </a:p>
        </p:txBody>
      </p:sp>
      <p:sp>
        <p:nvSpPr>
          <p:cNvPr id="7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1pPr>
          </a:lstStyle>
          <a:p>
            <a:r>
              <a:t>Slide Subtitle</a:t>
            </a:r>
          </a:p>
        </p:txBody>
      </p:sp>
      <p:sp>
        <p:nvSpPr>
          <p:cNvPr id="8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39116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2000" spc="-119"/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58499" y="12458699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spcBef>
                <a:spcPts val="0"/>
              </a:spcBef>
              <a:defRPr sz="20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1pPr>
      <a:lvl2pPr marL="0" marR="0" indent="457200" algn="l" defTabSz="2438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2pPr>
      <a:lvl3pPr marL="0" marR="0" indent="914400" algn="l" defTabSz="2438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3pPr>
      <a:lvl4pPr marL="0" marR="0" indent="1371600" algn="l" defTabSz="2438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4pPr>
      <a:lvl5pPr marL="0" marR="0" indent="1828800" algn="l" defTabSz="2438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5pPr>
      <a:lvl6pPr marL="0" marR="0" indent="2286000" algn="l" defTabSz="2438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6pPr>
      <a:lvl7pPr marL="0" marR="0" indent="2743200" algn="l" defTabSz="2438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7pPr>
      <a:lvl8pPr marL="0" marR="0" indent="3200400" algn="l" defTabSz="2438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8pPr>
      <a:lvl9pPr marL="0" marR="0" indent="3657600" algn="l" defTabSz="2438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9pPr>
    </p:titleStyle>
    <p:bodyStyle>
      <a:lvl1pPr marL="457200" marR="0" indent="-457200" algn="l" defTabSz="355600" rtl="0" eaLnBrk="1" latinLnBrk="0" hangingPunct="1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1pPr>
      <a:lvl2pPr marL="914400" marR="0" indent="-457200" algn="l" defTabSz="355600" rtl="0" eaLnBrk="1" latinLnBrk="0" hangingPunct="1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2pPr>
      <a:lvl3pPr marL="1371600" marR="0" indent="-457200" algn="l" defTabSz="355600" rtl="0" eaLnBrk="1" latinLnBrk="0" hangingPunct="1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3pPr>
      <a:lvl4pPr marL="1828800" marR="0" indent="-457200" algn="l" defTabSz="355600" rtl="0" eaLnBrk="1" latinLnBrk="0" hangingPunct="1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4pPr>
      <a:lvl5pPr marL="2286000" marR="0" indent="-457200" algn="l" defTabSz="355600" rtl="0" eaLnBrk="1" latinLnBrk="0" hangingPunct="1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5pPr>
      <a:lvl6pPr marL="2743200" marR="0" indent="-457200" algn="l" defTabSz="355600" rtl="0" eaLnBrk="1" latinLnBrk="0" hangingPunct="1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6pPr>
      <a:lvl7pPr marL="3200400" marR="0" indent="-457200" algn="l" defTabSz="355600" rtl="0" eaLnBrk="1" latinLnBrk="0" hangingPunct="1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7pPr>
      <a:lvl8pPr marL="3657600" marR="0" indent="-457200" algn="l" defTabSz="355600" rtl="0" eaLnBrk="1" latinLnBrk="0" hangingPunct="1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8pPr>
      <a:lvl9pPr marL="4114800" marR="0" indent="-457200" algn="l" defTabSz="355600" rtl="0" eaLnBrk="1" latinLnBrk="0" hangingPunct="1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9pPr>
    </p:bodyStyle>
    <p:otherStyle>
      <a:lvl1pPr marL="0" marR="0" indent="0" algn="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1C9D5"/>
            </a:gs>
            <a:gs pos="100000">
              <a:srgbClr val="9795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oday is a perfect day to start….."/>
          <p:cNvSpPr txBox="1">
            <a:spLocks noGrp="1"/>
          </p:cNvSpPr>
          <p:nvPr>
            <p:ph type="subTitle" sz="quarter" idx="1"/>
          </p:nvPr>
        </p:nvSpPr>
        <p:spPr>
          <a:xfrm>
            <a:off x="1490861" y="3934802"/>
            <a:ext cx="21971001" cy="2006601"/>
          </a:xfrm>
          <a:prstGeom prst="rect">
            <a:avLst/>
          </a:prstGeom>
        </p:spPr>
        <p:txBody>
          <a:bodyPr/>
          <a:lstStyle/>
          <a:p>
            <a:r>
              <a:rPr lang="nl-NL" dirty="0" err="1"/>
              <a:t>Today</a:t>
            </a:r>
            <a:r>
              <a:rPr lang="nl-NL" dirty="0"/>
              <a:t> is a perfect </a:t>
            </a:r>
            <a:r>
              <a:rPr lang="nl-NL" dirty="0" err="1"/>
              <a:t>day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start…..</a:t>
            </a:r>
          </a:p>
        </p:txBody>
      </p:sp>
      <p:sp>
        <p:nvSpPr>
          <p:cNvPr id="173" name="TOdAY AdVIES"/>
          <p:cNvSpPr txBox="1">
            <a:spLocks noGrp="1"/>
          </p:cNvSpPr>
          <p:nvPr>
            <p:ph type="ctrTitle"/>
          </p:nvPr>
        </p:nvSpPr>
        <p:spPr>
          <a:xfrm>
            <a:off x="1206498" y="1206500"/>
            <a:ext cx="21971004" cy="1752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Produkt Extralight"/>
              </a:defRPr>
            </a:pPr>
            <a:r>
              <a:rPr lang="nl-NL" dirty="0" err="1">
                <a:latin typeface="Autorich Sans"/>
                <a:ea typeface="Autorich Sans"/>
                <a:cs typeface="Autorich Sans"/>
                <a:sym typeface="Autorich Sans"/>
              </a:rPr>
              <a:t>TOdAY</a:t>
            </a:r>
            <a:r>
              <a:rPr lang="nl-NL" dirty="0">
                <a:latin typeface="Autorich Sans"/>
                <a:ea typeface="Autorich Sans"/>
                <a:cs typeface="Autorich Sans"/>
                <a:sym typeface="Autorich Sans"/>
              </a:rPr>
              <a:t> </a:t>
            </a:r>
            <a:r>
              <a:rPr lang="nl-NL" dirty="0" err="1">
                <a:latin typeface="Autorich Sans"/>
                <a:ea typeface="Autorich Sans"/>
                <a:cs typeface="Autorich Sans"/>
                <a:sym typeface="Autorich Sans"/>
              </a:rPr>
              <a:t>AdVIES</a:t>
            </a:r>
            <a:endParaRPr lang="nl-NL" dirty="0">
              <a:latin typeface="Autorich Sans"/>
              <a:ea typeface="Autorich Sans"/>
              <a:cs typeface="Autorich Sans"/>
              <a:sym typeface="Autorich Sans"/>
            </a:endParaRPr>
          </a:p>
        </p:txBody>
      </p:sp>
      <p:pic>
        <p:nvPicPr>
          <p:cNvPr id="174" name="1024x1024_fav_trns_1024x1024_logomark_black.png" descr="1024x1024_fav_trns_1024x1024_logomark_bla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9914" y="-615969"/>
            <a:ext cx="13004801" cy="1300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6AA4DAA-8B99-698D-A2AA-04C81F4D9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373" y="11907712"/>
            <a:ext cx="2731517" cy="96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onie van de Kant">
            <a:extLst>
              <a:ext uri="{FF2B5EF4-FFF2-40B4-BE49-F238E27FC236}">
                <a16:creationId xmlns:a16="http://schemas.microsoft.com/office/drawing/2014/main" id="{A119044E-8D34-1325-4F2E-433F8E678DF5}"/>
              </a:ext>
            </a:extLst>
          </p:cNvPr>
          <p:cNvSpPr txBox="1">
            <a:spLocks/>
          </p:cNvSpPr>
          <p:nvPr/>
        </p:nvSpPr>
        <p:spPr>
          <a:xfrm>
            <a:off x="1206498" y="12058630"/>
            <a:ext cx="17456638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b">
            <a:norm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L="914400" marR="0" indent="-457200" algn="l" defTabSz="355600" rtl="0" eaLnBrk="1" latinLnBrk="0" hangingPunct="1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2pPr>
            <a:lvl3pPr marL="1371600" marR="0" indent="-457200" algn="l" defTabSz="355600" rtl="0" eaLnBrk="1" latinLnBrk="0" hangingPunct="1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3pPr>
            <a:lvl4pPr marL="1828800" marR="0" indent="-457200" algn="l" defTabSz="355600" rtl="0" eaLnBrk="1" latinLnBrk="0" hangingPunct="1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4pPr>
            <a:lvl5pPr marL="2286000" marR="0" indent="-457200" algn="l" defTabSz="355600" rtl="0" eaLnBrk="1" latinLnBrk="0" hangingPunct="1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5pPr>
            <a:lvl6pPr marL="2743200" marR="0" indent="-457200" algn="l" defTabSz="355600" rtl="0" eaLnBrk="1" latinLnBrk="0" hangingPunct="1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6pPr>
            <a:lvl7pPr marL="3200400" marR="0" indent="-457200" algn="l" defTabSz="355600" rtl="0" eaLnBrk="1" latinLnBrk="0" hangingPunct="1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7pPr>
            <a:lvl8pPr marL="3657600" marR="0" indent="-457200" algn="l" defTabSz="355600" rtl="0" eaLnBrk="1" latinLnBrk="0" hangingPunct="1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8pPr>
            <a:lvl9pPr marL="4114800" marR="0" indent="-457200" algn="l" defTabSz="355600" rtl="0" eaLnBrk="1" latinLnBrk="0" hangingPunct="1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9pPr>
          </a:lstStyle>
          <a:p>
            <a:r>
              <a:rPr lang="nl-NL" sz="2800" b="1" dirty="0">
                <a:solidFill>
                  <a:schemeClr val="bg2">
                    <a:lumMod val="10000"/>
                  </a:schemeClr>
                </a:solidFill>
              </a:rPr>
              <a:t>Audits | Interim-management | Werving &amp; Selectie | Professionalisering </a:t>
            </a:r>
            <a:r>
              <a:rPr lang="nl-NL" sz="2800" b="1">
                <a:solidFill>
                  <a:schemeClr val="bg2">
                    <a:lumMod val="10000"/>
                  </a:schemeClr>
                </a:solidFill>
              </a:rPr>
              <a:t>| Onderwijsadvies</a:t>
            </a:r>
            <a:endParaRPr lang="nl-NL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1C9D5"/>
            </a:gs>
            <a:gs pos="100000">
              <a:srgbClr val="9795EA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B339B0-A556-7176-744E-138F18D35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Leonie van de Kant">
            <a:extLst>
              <a:ext uri="{FF2B5EF4-FFF2-40B4-BE49-F238E27FC236}">
                <a16:creationId xmlns:a16="http://schemas.microsoft.com/office/drawing/2014/main" id="{76F31935-B62B-D4A4-383F-0AA03BBC394D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nl-NL" dirty="0">
                <a:latin typeface="Julius Sans One" panose="02000000000000000000" pitchFamily="2" charset="77"/>
              </a:rPr>
              <a:t>OP0 - Basisvaardigheden</a:t>
            </a:r>
            <a:endParaRPr dirty="0">
              <a:latin typeface="Julius Sans One" panose="02000000000000000000" pitchFamily="2" charset="77"/>
            </a:endParaRPr>
          </a:p>
        </p:txBody>
      </p:sp>
      <p:sp>
        <p:nvSpPr>
          <p:cNvPr id="182" name="Today is a perfect day to start…..">
            <a:extLst>
              <a:ext uri="{FF2B5EF4-FFF2-40B4-BE49-F238E27FC236}">
                <a16:creationId xmlns:a16="http://schemas.microsoft.com/office/drawing/2014/main" id="{30BC86A9-03B7-10A7-85E6-6D236F531794}"/>
              </a:ext>
            </a:extLst>
          </p:cNvPr>
          <p:cNvSpPr txBox="1">
            <a:spLocks noGrp="1"/>
          </p:cNvSpPr>
          <p:nvPr>
            <p:ph type="subTitle" sz="quarter" idx="1"/>
          </p:nvPr>
        </p:nvSpPr>
        <p:spPr>
          <a:xfrm>
            <a:off x="1439058" y="3384431"/>
            <a:ext cx="22944942" cy="844077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Schoolniveau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Beredeneerde keuzes (visie, beleid, aanbod)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Anders dan groepsniveau of individueel niveau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Document opstellen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Leerlingpopulatie koppelen aan keuzes  (bijv. extra of aanvullend aanbod, extra onderwijstijd, extra activiteiten)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TOdAY AdVIES">
            <a:extLst>
              <a:ext uri="{FF2B5EF4-FFF2-40B4-BE49-F238E27FC236}">
                <a16:creationId xmlns:a16="http://schemas.microsoft.com/office/drawing/2014/main" id="{8D2EAEA9-3FFE-BC63-8D83-C3AA814FF74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06498" y="1206500"/>
            <a:ext cx="21971004" cy="17526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Produkt Extralight"/>
              </a:defRPr>
            </a:pPr>
            <a:r>
              <a:rPr lang="nl-NL" sz="9600" dirty="0">
                <a:latin typeface="Julius Sans One" panose="02000000000000000000" pitchFamily="2" charset="77"/>
              </a:rPr>
              <a:t>Leerlingpopulatie in de praktijk</a:t>
            </a:r>
            <a:endParaRPr sz="9600" dirty="0">
              <a:latin typeface="Julius Sans One" panose="02000000000000000000" pitchFamily="2" charset="77"/>
              <a:sym typeface="Autorich Sans"/>
            </a:endParaRPr>
          </a:p>
        </p:txBody>
      </p:sp>
      <p:pic>
        <p:nvPicPr>
          <p:cNvPr id="184" name="1024x1024_fav_trns_1024x1024_logomark_black.png" descr="1024x1024_fav_trns_1024x1024_logomark_black.png">
            <a:extLst>
              <a:ext uri="{FF2B5EF4-FFF2-40B4-BE49-F238E27FC236}">
                <a16:creationId xmlns:a16="http://schemas.microsoft.com/office/drawing/2014/main" id="{5C96D4F9-C32E-07D7-01F0-89B3BFC60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2571" y="10444943"/>
            <a:ext cx="2928152" cy="29281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317367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0587A7-0320-2814-60A3-548EBC386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Subtitle">
            <a:extLst>
              <a:ext uri="{FF2B5EF4-FFF2-40B4-BE49-F238E27FC236}">
                <a16:creationId xmlns:a16="http://schemas.microsoft.com/office/drawing/2014/main" id="{421CB28F-FC95-C33E-4474-635368D71030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12039785"/>
            <a:ext cx="19478024" cy="1003301"/>
          </a:xfrm>
          <a:prstGeom prst="rect">
            <a:avLst/>
          </a:prstGeom>
        </p:spPr>
        <p:txBody>
          <a:bodyPr/>
          <a:lstStyle/>
          <a:p>
            <a:r>
              <a:rPr lang="nl-NL" dirty="0" err="1"/>
              <a:t>Kerndoeldekkend</a:t>
            </a:r>
            <a:endParaRPr dirty="0"/>
          </a:p>
        </p:txBody>
      </p:sp>
      <p:sp>
        <p:nvSpPr>
          <p:cNvPr id="198" name="STAPPENPLAN">
            <a:extLst>
              <a:ext uri="{FF2B5EF4-FFF2-40B4-BE49-F238E27FC236}">
                <a16:creationId xmlns:a16="http://schemas.microsoft.com/office/drawing/2014/main" id="{77F835EA-F43C-6691-87E9-1EE4157CDD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206500"/>
            <a:ext cx="21971000" cy="1689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2000" spc="-119"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r>
              <a:rPr lang="nl-NL" dirty="0">
                <a:latin typeface="Julius Sans One" panose="02000000000000000000" pitchFamily="2" charset="77"/>
              </a:rPr>
              <a:t>Kadertekst</a:t>
            </a:r>
            <a:endParaRPr dirty="0">
              <a:latin typeface="Julius Sans One" panose="02000000000000000000" pitchFamily="2" charset="77"/>
            </a:endParaRPr>
          </a:p>
        </p:txBody>
      </p:sp>
      <p:sp>
        <p:nvSpPr>
          <p:cNvPr id="199" name="Tekst…">
            <a:extLst>
              <a:ext uri="{FF2B5EF4-FFF2-40B4-BE49-F238E27FC236}">
                <a16:creationId xmlns:a16="http://schemas.microsoft.com/office/drawing/2014/main" id="{A2CDF005-EA44-88C2-4168-383E17D24EAD}"/>
              </a:ext>
            </a:extLst>
          </p:cNvPr>
          <p:cNvSpPr txBox="1"/>
          <p:nvPr/>
        </p:nvSpPr>
        <p:spPr>
          <a:xfrm>
            <a:off x="1206499" y="4425341"/>
            <a:ext cx="21971001" cy="4372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Clr>
                <a:srgbClr val="A99FEA"/>
              </a:buClr>
              <a:buSzPct val="100000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en-GB" i="1" dirty="0">
                <a:solidFill>
                  <a:schemeClr val="bg2">
                    <a:lumMod val="10000"/>
                  </a:schemeClr>
                </a:solidFill>
                <a:sym typeface="Graphik"/>
              </a:rPr>
              <a:t>…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sym typeface="Graphik"/>
              </a:rPr>
              <a:t>tenminste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sym typeface="Graphik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sym typeface="Graphik"/>
              </a:rPr>
              <a:t>dekkend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sym typeface="Graphik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sym typeface="Graphik"/>
              </a:rPr>
              <a:t>voor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sym typeface="Graphik"/>
              </a:rPr>
              <a:t> de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sym typeface="Graphik"/>
              </a:rPr>
              <a:t>kerndoelen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sym typeface="Graphik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sym typeface="Graphik"/>
              </a:rPr>
              <a:t>en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sym typeface="Graphik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sym typeface="Graphik"/>
              </a:rPr>
              <a:t>werkt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sym typeface="Graphik"/>
              </a:rPr>
              <a:t> toe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sym typeface="Graphik"/>
              </a:rPr>
              <a:t>naar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sym typeface="Graphik"/>
              </a:rPr>
              <a:t> de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sym typeface="Graphik"/>
              </a:rPr>
              <a:t>referentieniveaus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sym typeface="Graphik"/>
              </a:rPr>
              <a:t>..</a:t>
            </a:r>
          </a:p>
          <a:p>
            <a:pPr marL="571500" lvl="1" indent="-571500">
              <a:buClr>
                <a:srgbClr val="A99FEA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Kennis van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referentieniveaus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bij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schoolleiding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team </a:t>
            </a:r>
          </a:p>
          <a:p>
            <a:pPr marL="571500" lvl="1" indent="-571500">
              <a:buClr>
                <a:srgbClr val="A99FEA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Doelen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moeten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zichtbaar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zijn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bekend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bij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leraren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gekoppeld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aan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curriculum </a:t>
            </a:r>
          </a:p>
          <a:p>
            <a:pPr marL="571500" lvl="1" indent="-571500">
              <a:buClr>
                <a:srgbClr val="A99FEA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lang="nl-NL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895B8D7-620F-501E-616C-FE66F031EACF}"/>
              </a:ext>
            </a:extLst>
          </p:cNvPr>
          <p:cNvGrpSpPr/>
          <p:nvPr/>
        </p:nvGrpSpPr>
        <p:grpSpPr>
          <a:xfrm>
            <a:off x="1206500" y="11059214"/>
            <a:ext cx="22818077" cy="3055622"/>
            <a:chOff x="1206500" y="11059214"/>
            <a:chExt cx="22818077" cy="3055622"/>
          </a:xfrm>
        </p:grpSpPr>
        <p:grpSp>
          <p:nvGrpSpPr>
            <p:cNvPr id="202" name="Image Gallery">
              <a:extLst>
                <a:ext uri="{FF2B5EF4-FFF2-40B4-BE49-F238E27FC236}">
                  <a16:creationId xmlns:a16="http://schemas.microsoft.com/office/drawing/2014/main" id="{5F39CD13-0495-85F6-CFF0-56D82B22832D}"/>
                </a:ext>
              </a:extLst>
            </p:cNvPr>
            <p:cNvGrpSpPr/>
            <p:nvPr/>
          </p:nvGrpSpPr>
          <p:grpSpPr>
            <a:xfrm>
              <a:off x="21164880" y="11059214"/>
              <a:ext cx="2859697" cy="3055622"/>
              <a:chOff x="0" y="0"/>
              <a:chExt cx="2859696" cy="3055619"/>
            </a:xfrm>
          </p:grpSpPr>
          <p:pic>
            <p:nvPicPr>
              <p:cNvPr id="200" name="1024x1024_fav_r_1024x1024_logomark.png" descr="1024x1024_fav_r_1024x1024_logomark.png">
                <a:extLst>
                  <a:ext uri="{FF2B5EF4-FFF2-40B4-BE49-F238E27FC236}">
                    <a16:creationId xmlns:a16="http://schemas.microsoft.com/office/drawing/2014/main" id="{9412C6AD-0788-8046-D06E-5D779093BF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t="4610" b="4610"/>
              <a:stretch>
                <a:fillRect/>
              </a:stretch>
            </p:blipFill>
            <p:spPr>
              <a:xfrm>
                <a:off x="87924" y="0"/>
                <a:ext cx="2683848" cy="24363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1" name="Caption">
                <a:extLst>
                  <a:ext uri="{FF2B5EF4-FFF2-40B4-BE49-F238E27FC236}">
                    <a16:creationId xmlns:a16="http://schemas.microsoft.com/office/drawing/2014/main" id="{4A41AAE8-B698-B469-F983-AFF433B2AB9A}"/>
                  </a:ext>
                </a:extLst>
              </p:cNvPr>
              <p:cNvSpPr/>
              <p:nvPr/>
            </p:nvSpPr>
            <p:spPr>
              <a:xfrm>
                <a:off x="0" y="2512567"/>
                <a:ext cx="2859697" cy="543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t">
                <a:noAutofit/>
              </a:bodyPr>
              <a:lstStyle>
                <a:lvl1pPr algn="ctr" defTabSz="825500">
                  <a:spcBef>
                    <a:spcPts val="0"/>
                  </a:spcBef>
                  <a:defRPr sz="2400"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r>
                  <a:t>Caption</a:t>
                </a:r>
              </a:p>
            </p:txBody>
          </p:sp>
        </p:grpSp>
        <p:sp>
          <p:nvSpPr>
            <p:cNvPr id="203" name="Line">
              <a:extLst>
                <a:ext uri="{FF2B5EF4-FFF2-40B4-BE49-F238E27FC236}">
                  <a16:creationId xmlns:a16="http://schemas.microsoft.com/office/drawing/2014/main" id="{E7776717-F2CB-855B-6F64-DF87E12A6F73}"/>
                </a:ext>
              </a:extLst>
            </p:cNvPr>
            <p:cNvSpPr/>
            <p:nvPr/>
          </p:nvSpPr>
          <p:spPr>
            <a:xfrm>
              <a:off x="1206500" y="11499408"/>
              <a:ext cx="20349258" cy="1"/>
            </a:xfrm>
            <a:prstGeom prst="line">
              <a:avLst/>
            </a:prstGeom>
            <a:noFill/>
            <a:ln w="142875" cap="flat">
              <a:gradFill flip="none" rotWithShape="1">
                <a:gsLst>
                  <a:gs pos="0">
                    <a:srgbClr val="A99FEA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99000">
                    <a:srgbClr val="DAB7DE"/>
                  </a:gs>
                </a:gsLst>
                <a:lin ang="0" scaled="1"/>
                <a:tileRect/>
              </a:gra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7098780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1C9D5"/>
            </a:gs>
            <a:gs pos="100000">
              <a:srgbClr val="9795EA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6ED647-5427-7ADD-664C-8C011B9F9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Leonie van de Kant">
            <a:extLst>
              <a:ext uri="{FF2B5EF4-FFF2-40B4-BE49-F238E27FC236}">
                <a16:creationId xmlns:a16="http://schemas.microsoft.com/office/drawing/2014/main" id="{DA66E4AA-FFC7-D09C-C8B0-8FBF40D23B32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nl-NL" dirty="0">
                <a:latin typeface="Julius Sans One" panose="02000000000000000000" pitchFamily="2" charset="77"/>
              </a:rPr>
              <a:t>OP0 - Basisvaardigheden</a:t>
            </a:r>
            <a:endParaRPr dirty="0">
              <a:latin typeface="Julius Sans One" panose="02000000000000000000" pitchFamily="2" charset="77"/>
            </a:endParaRPr>
          </a:p>
        </p:txBody>
      </p:sp>
      <p:sp>
        <p:nvSpPr>
          <p:cNvPr id="182" name="Today is a perfect day to start…..">
            <a:extLst>
              <a:ext uri="{FF2B5EF4-FFF2-40B4-BE49-F238E27FC236}">
                <a16:creationId xmlns:a16="http://schemas.microsoft.com/office/drawing/2014/main" id="{09263AE6-6EAF-3D27-D2DF-59CEB4F5D3BC}"/>
              </a:ext>
            </a:extLst>
          </p:cNvPr>
          <p:cNvSpPr txBox="1">
            <a:spLocks noGrp="1"/>
          </p:cNvSpPr>
          <p:nvPr>
            <p:ph type="subTitle" sz="quarter" idx="1"/>
          </p:nvPr>
        </p:nvSpPr>
        <p:spPr>
          <a:xfrm>
            <a:off x="1439058" y="4049486"/>
            <a:ext cx="21971001" cy="63954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Methodes maken eigen keuzes en zijn niet </a:t>
            </a:r>
            <a:r>
              <a:rPr lang="nl-NL" sz="5400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kerndoeldekkend</a:t>
            </a: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Inzichtelijk maken aansluiting methode op leerlingpopulatie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Waar niet passend, opnemen in schoolbeleid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Bijvoorbeeld: overzicht kerndoelen burgerschap en aanbod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TOdAY AdVIES">
            <a:extLst>
              <a:ext uri="{FF2B5EF4-FFF2-40B4-BE49-F238E27FC236}">
                <a16:creationId xmlns:a16="http://schemas.microsoft.com/office/drawing/2014/main" id="{6795830A-5D0A-73FC-0BD1-760975287B8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06498" y="1206500"/>
            <a:ext cx="21971004" cy="17526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Produkt Extralight"/>
              </a:defRPr>
            </a:pPr>
            <a:r>
              <a:rPr lang="nl-NL" sz="9600" dirty="0" err="1">
                <a:latin typeface="Julius Sans One" panose="02000000000000000000" pitchFamily="2" charset="77"/>
              </a:rPr>
              <a:t>Kerndoeldekkend</a:t>
            </a:r>
            <a:r>
              <a:rPr lang="nl-NL" sz="9600" dirty="0">
                <a:latin typeface="Julius Sans One" panose="02000000000000000000" pitchFamily="2" charset="77"/>
              </a:rPr>
              <a:t> in de praktijk</a:t>
            </a:r>
            <a:endParaRPr sz="9600" dirty="0">
              <a:latin typeface="Julius Sans One" panose="02000000000000000000" pitchFamily="2" charset="77"/>
              <a:sym typeface="Autorich Sans"/>
            </a:endParaRPr>
          </a:p>
        </p:txBody>
      </p:sp>
      <p:pic>
        <p:nvPicPr>
          <p:cNvPr id="184" name="1024x1024_fav_trns_1024x1024_logomark_black.png" descr="1024x1024_fav_trns_1024x1024_logomark_black.png">
            <a:extLst>
              <a:ext uri="{FF2B5EF4-FFF2-40B4-BE49-F238E27FC236}">
                <a16:creationId xmlns:a16="http://schemas.microsoft.com/office/drawing/2014/main" id="{CC9A048B-91DC-A883-0316-57332AFCF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2571" y="10444943"/>
            <a:ext cx="2928152" cy="29281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1251735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1C9D5"/>
            </a:gs>
            <a:gs pos="100000">
              <a:srgbClr val="9795EA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C382FB-8517-6B5D-0522-ED8A58038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Leonie van de Kant">
            <a:extLst>
              <a:ext uri="{FF2B5EF4-FFF2-40B4-BE49-F238E27FC236}">
                <a16:creationId xmlns:a16="http://schemas.microsoft.com/office/drawing/2014/main" id="{6B0A3A0A-BA44-F4D3-C093-ABED1CAE3AE2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nl-NL" dirty="0">
                <a:latin typeface="Julius Sans One" panose="02000000000000000000" pitchFamily="2" charset="77"/>
              </a:rPr>
              <a:t>OP0 - Basisvaardigheden</a:t>
            </a:r>
            <a:endParaRPr dirty="0">
              <a:latin typeface="Julius Sans One" panose="02000000000000000000" pitchFamily="2" charset="77"/>
            </a:endParaRPr>
          </a:p>
        </p:txBody>
      </p:sp>
      <p:sp>
        <p:nvSpPr>
          <p:cNvPr id="182" name="Today is a perfect day to start…..">
            <a:extLst>
              <a:ext uri="{FF2B5EF4-FFF2-40B4-BE49-F238E27FC236}">
                <a16:creationId xmlns:a16="http://schemas.microsoft.com/office/drawing/2014/main" id="{BBAFD2B2-E3C9-DECF-AA84-C15D73FE2B5C}"/>
              </a:ext>
            </a:extLst>
          </p:cNvPr>
          <p:cNvSpPr txBox="1">
            <a:spLocks noGrp="1"/>
          </p:cNvSpPr>
          <p:nvPr>
            <p:ph type="subTitle" sz="quarter" idx="1"/>
          </p:nvPr>
        </p:nvSpPr>
        <p:spPr>
          <a:xfrm>
            <a:off x="1439058" y="4049486"/>
            <a:ext cx="21971001" cy="639545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OP0 gaat niet over resultaten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Lesaanbod op hoogte niveau</a:t>
            </a:r>
          </a:p>
          <a:p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PO: 1S/2F</a:t>
            </a:r>
          </a:p>
          <a:p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VO: Brede brugklas of dakpanklas – hoogste niveau</a:t>
            </a:r>
          </a:p>
          <a:p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Toetsen </a:t>
            </a:r>
          </a:p>
          <a:p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PO: tussentoetsen en doorstroomtoets (OR1)</a:t>
            </a:r>
          </a:p>
          <a:p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VO: Cito VAS onderbouw (OP2)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TOdAY AdVIES">
            <a:extLst>
              <a:ext uri="{FF2B5EF4-FFF2-40B4-BE49-F238E27FC236}">
                <a16:creationId xmlns:a16="http://schemas.microsoft.com/office/drawing/2014/main" id="{B5E2883C-14C7-BD47-B719-571CE5515FA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06498" y="1206500"/>
            <a:ext cx="21971004" cy="17526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Produkt Extralight"/>
              </a:defRPr>
            </a:pPr>
            <a:r>
              <a:rPr lang="nl-NL" sz="9600" dirty="0">
                <a:latin typeface="Julius Sans One" panose="02000000000000000000" pitchFamily="2" charset="77"/>
              </a:rPr>
              <a:t>Referentieniveaus in de praktijk</a:t>
            </a:r>
            <a:endParaRPr sz="9600" dirty="0">
              <a:latin typeface="Julius Sans One" panose="02000000000000000000" pitchFamily="2" charset="77"/>
              <a:sym typeface="Autorich Sans"/>
            </a:endParaRPr>
          </a:p>
        </p:txBody>
      </p:sp>
      <p:pic>
        <p:nvPicPr>
          <p:cNvPr id="184" name="1024x1024_fav_trns_1024x1024_logomark_black.png" descr="1024x1024_fav_trns_1024x1024_logomark_black.png">
            <a:extLst>
              <a:ext uri="{FF2B5EF4-FFF2-40B4-BE49-F238E27FC236}">
                <a16:creationId xmlns:a16="http://schemas.microsoft.com/office/drawing/2014/main" id="{46D05E53-75E7-6EFE-FA4C-1A2031259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2571" y="10444943"/>
            <a:ext cx="2928152" cy="29281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4449515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441E07-558A-CBB5-8725-1C452D552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Subtitle">
            <a:extLst>
              <a:ext uri="{FF2B5EF4-FFF2-40B4-BE49-F238E27FC236}">
                <a16:creationId xmlns:a16="http://schemas.microsoft.com/office/drawing/2014/main" id="{7B987019-69C4-307A-386E-20CC0AA1749C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12039785"/>
            <a:ext cx="19478024" cy="1003301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Herkenbaar in de onderwijspraktijk</a:t>
            </a:r>
            <a:endParaRPr dirty="0"/>
          </a:p>
        </p:txBody>
      </p:sp>
      <p:sp>
        <p:nvSpPr>
          <p:cNvPr id="198" name="STAPPENPLAN">
            <a:extLst>
              <a:ext uri="{FF2B5EF4-FFF2-40B4-BE49-F238E27FC236}">
                <a16:creationId xmlns:a16="http://schemas.microsoft.com/office/drawing/2014/main" id="{67C683BE-763E-77E7-D409-1D35A49759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206500"/>
            <a:ext cx="21971000" cy="1689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2000" spc="-119"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r>
              <a:rPr lang="nl-NL" dirty="0">
                <a:latin typeface="Julius Sans One" panose="02000000000000000000" pitchFamily="2" charset="77"/>
              </a:rPr>
              <a:t>Kadertekst</a:t>
            </a:r>
            <a:endParaRPr dirty="0">
              <a:latin typeface="Julius Sans One" panose="02000000000000000000" pitchFamily="2" charset="77"/>
            </a:endParaRPr>
          </a:p>
        </p:txBody>
      </p:sp>
      <p:sp>
        <p:nvSpPr>
          <p:cNvPr id="199" name="Tekst…">
            <a:extLst>
              <a:ext uri="{FF2B5EF4-FFF2-40B4-BE49-F238E27FC236}">
                <a16:creationId xmlns:a16="http://schemas.microsoft.com/office/drawing/2014/main" id="{59730421-5A9E-B4E1-AC4B-94151C2B6D17}"/>
              </a:ext>
            </a:extLst>
          </p:cNvPr>
          <p:cNvSpPr txBox="1"/>
          <p:nvPr/>
        </p:nvSpPr>
        <p:spPr>
          <a:xfrm>
            <a:off x="1206499" y="3207059"/>
            <a:ext cx="21971001" cy="6809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Clr>
                <a:srgbClr val="A99FEA"/>
              </a:buClr>
              <a:buSzPct val="100000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en-GB" i="1" dirty="0">
                <a:solidFill>
                  <a:schemeClr val="bg2">
                    <a:lumMod val="10000"/>
                  </a:schemeClr>
                </a:solidFill>
                <a:sym typeface="Graphik"/>
              </a:rPr>
              <a:t>…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sym typeface="Graphik"/>
              </a:rPr>
              <a:t>logische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sym typeface="Graphik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sym typeface="Graphik"/>
              </a:rPr>
              <a:t>doorlopende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sym typeface="Graphik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sym typeface="Graphik"/>
              </a:rPr>
              <a:t>opbouw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sym typeface="Graphik"/>
              </a:rPr>
              <a:t> van de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sym typeface="Graphik"/>
              </a:rPr>
              <a:t>doelen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sym typeface="Graphik"/>
              </a:rPr>
              <a:t>….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sym typeface="Graphik"/>
              </a:rPr>
              <a:t>uitvoering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sym typeface="Graphik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sym typeface="Graphik"/>
              </a:rPr>
              <a:t>herkenbaar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sym typeface="Graphik"/>
              </a:rPr>
              <a:t> in de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sym typeface="Graphik"/>
              </a:rPr>
              <a:t>onderwijspraktijk</a:t>
            </a:r>
            <a:endParaRPr lang="en-GB" i="1" dirty="0">
              <a:solidFill>
                <a:schemeClr val="bg2">
                  <a:lumMod val="10000"/>
                </a:schemeClr>
              </a:solidFill>
              <a:sym typeface="Graphik"/>
            </a:endParaRPr>
          </a:p>
          <a:p>
            <a:pPr marL="571500" lvl="1" indent="-571500">
              <a:buClr>
                <a:srgbClr val="A99FEA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nl-NL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Beleid is bekend bij teamleden, doorleefd</a:t>
            </a:r>
          </a:p>
          <a:p>
            <a:pPr marL="571500" lvl="1" indent="-571500">
              <a:buClr>
                <a:srgbClr val="A99FEA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nl-NL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Terug te zien in lesbezoeken én buiten de lessen om</a:t>
            </a:r>
          </a:p>
          <a:p>
            <a:pPr marL="571500" lvl="1" indent="-571500">
              <a:buClr>
                <a:srgbClr val="A99FEA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nl-NL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Teamleden geven goede voorbeeld (burgerschap)</a:t>
            </a:r>
          </a:p>
          <a:p>
            <a:pPr marL="571500" lvl="1" indent="-571500">
              <a:buClr>
                <a:srgbClr val="A99FEA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nl-NL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Leraren zijn bekend met de doorlopende lijn en weten waar ze naartoe werken</a:t>
            </a:r>
          </a:p>
          <a:p>
            <a:pPr marL="571500" lvl="1" indent="-571500">
              <a:buClr>
                <a:srgbClr val="A99FEA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nl-NL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Methode is niet leidend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05D958D-58D1-1196-2B3B-CEB2E586B575}"/>
              </a:ext>
            </a:extLst>
          </p:cNvPr>
          <p:cNvGrpSpPr/>
          <p:nvPr/>
        </p:nvGrpSpPr>
        <p:grpSpPr>
          <a:xfrm>
            <a:off x="1206500" y="11059214"/>
            <a:ext cx="22818077" cy="3055622"/>
            <a:chOff x="1206500" y="11059214"/>
            <a:chExt cx="22818077" cy="3055622"/>
          </a:xfrm>
        </p:grpSpPr>
        <p:grpSp>
          <p:nvGrpSpPr>
            <p:cNvPr id="202" name="Image Gallery">
              <a:extLst>
                <a:ext uri="{FF2B5EF4-FFF2-40B4-BE49-F238E27FC236}">
                  <a16:creationId xmlns:a16="http://schemas.microsoft.com/office/drawing/2014/main" id="{E71D3678-4951-CADF-A431-FC53F4269B9D}"/>
                </a:ext>
              </a:extLst>
            </p:cNvPr>
            <p:cNvGrpSpPr/>
            <p:nvPr/>
          </p:nvGrpSpPr>
          <p:grpSpPr>
            <a:xfrm>
              <a:off x="21164880" y="11059214"/>
              <a:ext cx="2859697" cy="3055622"/>
              <a:chOff x="0" y="0"/>
              <a:chExt cx="2859696" cy="3055619"/>
            </a:xfrm>
          </p:grpSpPr>
          <p:pic>
            <p:nvPicPr>
              <p:cNvPr id="200" name="1024x1024_fav_r_1024x1024_logomark.png" descr="1024x1024_fav_r_1024x1024_logomark.png">
                <a:extLst>
                  <a:ext uri="{FF2B5EF4-FFF2-40B4-BE49-F238E27FC236}">
                    <a16:creationId xmlns:a16="http://schemas.microsoft.com/office/drawing/2014/main" id="{B0ED247C-D3B5-1F2E-3314-925155BEF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t="4610" b="4610"/>
              <a:stretch>
                <a:fillRect/>
              </a:stretch>
            </p:blipFill>
            <p:spPr>
              <a:xfrm>
                <a:off x="87924" y="0"/>
                <a:ext cx="2683848" cy="24363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1" name="Caption">
                <a:extLst>
                  <a:ext uri="{FF2B5EF4-FFF2-40B4-BE49-F238E27FC236}">
                    <a16:creationId xmlns:a16="http://schemas.microsoft.com/office/drawing/2014/main" id="{E1646DE5-E9D7-9BBF-C447-CC42000013B1}"/>
                  </a:ext>
                </a:extLst>
              </p:cNvPr>
              <p:cNvSpPr/>
              <p:nvPr/>
            </p:nvSpPr>
            <p:spPr>
              <a:xfrm>
                <a:off x="0" y="2512567"/>
                <a:ext cx="2859697" cy="543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6200" tIns="76200" rIns="76200" bIns="76200" numCol="1" anchor="t">
                <a:noAutofit/>
              </a:bodyPr>
              <a:lstStyle>
                <a:lvl1pPr algn="ctr" defTabSz="825500">
                  <a:spcBef>
                    <a:spcPts val="0"/>
                  </a:spcBef>
                  <a:defRPr sz="2400"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r>
                  <a:t>Caption</a:t>
                </a:r>
              </a:p>
            </p:txBody>
          </p:sp>
        </p:grpSp>
        <p:sp>
          <p:nvSpPr>
            <p:cNvPr id="203" name="Line">
              <a:extLst>
                <a:ext uri="{FF2B5EF4-FFF2-40B4-BE49-F238E27FC236}">
                  <a16:creationId xmlns:a16="http://schemas.microsoft.com/office/drawing/2014/main" id="{19DA84D7-2E67-7F86-C6B2-3C353AECF580}"/>
                </a:ext>
              </a:extLst>
            </p:cNvPr>
            <p:cNvSpPr/>
            <p:nvPr/>
          </p:nvSpPr>
          <p:spPr>
            <a:xfrm>
              <a:off x="1206500" y="11499408"/>
              <a:ext cx="20349258" cy="1"/>
            </a:xfrm>
            <a:prstGeom prst="line">
              <a:avLst/>
            </a:prstGeom>
            <a:noFill/>
            <a:ln w="142875" cap="flat">
              <a:gradFill flip="none" rotWithShape="1">
                <a:gsLst>
                  <a:gs pos="0">
                    <a:srgbClr val="A99FEA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99000">
                    <a:srgbClr val="DAB7DE"/>
                  </a:gs>
                </a:gsLst>
                <a:lin ang="0" scaled="1"/>
                <a:tileRect/>
              </a:gra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7262743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1C9D5"/>
            </a:gs>
            <a:gs pos="100000">
              <a:srgbClr val="9795EA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965C7-368F-B4FE-E668-2E8F9D145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Leonie van de Kant">
            <a:extLst>
              <a:ext uri="{FF2B5EF4-FFF2-40B4-BE49-F238E27FC236}">
                <a16:creationId xmlns:a16="http://schemas.microsoft.com/office/drawing/2014/main" id="{7ED8B50B-9EB6-1914-9C10-85379423C703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nl-NL" dirty="0">
                <a:latin typeface="Julius Sans One" panose="02000000000000000000" pitchFamily="2" charset="77"/>
              </a:rPr>
              <a:t>OP0 - Basisvaardigheden</a:t>
            </a:r>
            <a:endParaRPr dirty="0">
              <a:latin typeface="Julius Sans One" panose="02000000000000000000" pitchFamily="2" charset="77"/>
            </a:endParaRPr>
          </a:p>
        </p:txBody>
      </p:sp>
      <p:sp>
        <p:nvSpPr>
          <p:cNvPr id="182" name="Today is a perfect day to start…..">
            <a:extLst>
              <a:ext uri="{FF2B5EF4-FFF2-40B4-BE49-F238E27FC236}">
                <a16:creationId xmlns:a16="http://schemas.microsoft.com/office/drawing/2014/main" id="{4F52B898-4D3A-66CF-E78A-58C72B9CF9D2}"/>
              </a:ext>
            </a:extLst>
          </p:cNvPr>
          <p:cNvSpPr txBox="1">
            <a:spLocks noGrp="1"/>
          </p:cNvSpPr>
          <p:nvPr>
            <p:ph type="subTitle" sz="quarter" idx="1"/>
          </p:nvPr>
        </p:nvSpPr>
        <p:spPr>
          <a:xfrm>
            <a:off x="1439058" y="4049486"/>
            <a:ext cx="21971001" cy="63954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Schoolafspraken zijn terug te zien in de les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Leraren geven goede voorbeeld – basiswaarden </a:t>
            </a:r>
            <a:r>
              <a:rPr lang="nl-NL" sz="5400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democatische</a:t>
            </a:r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rechtstaat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Leraren laten de methode niet leidend zijn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Meer dan papieren werkelijkheid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TOdAY AdVIES">
            <a:extLst>
              <a:ext uri="{FF2B5EF4-FFF2-40B4-BE49-F238E27FC236}">
                <a16:creationId xmlns:a16="http://schemas.microsoft.com/office/drawing/2014/main" id="{084A4556-A410-789D-7835-90FA150B3EE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06498" y="1206500"/>
            <a:ext cx="21971004" cy="17526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Produkt Extralight"/>
              </a:defRPr>
            </a:pPr>
            <a:r>
              <a:rPr lang="nl-NL" sz="9600" dirty="0">
                <a:latin typeface="Julius Sans One" panose="02000000000000000000" pitchFamily="2" charset="77"/>
              </a:rPr>
              <a:t>Herkenbaarheid in de praktijk</a:t>
            </a:r>
            <a:endParaRPr sz="9600" dirty="0">
              <a:latin typeface="Julius Sans One" panose="02000000000000000000" pitchFamily="2" charset="77"/>
              <a:sym typeface="Autorich Sans"/>
            </a:endParaRPr>
          </a:p>
        </p:txBody>
      </p:sp>
      <p:pic>
        <p:nvPicPr>
          <p:cNvPr id="184" name="1024x1024_fav_trns_1024x1024_logomark_black.png" descr="1024x1024_fav_trns_1024x1024_logomark_black.png">
            <a:extLst>
              <a:ext uri="{FF2B5EF4-FFF2-40B4-BE49-F238E27FC236}">
                <a16:creationId xmlns:a16="http://schemas.microsoft.com/office/drawing/2014/main" id="{19C83843-064C-4852-2130-AB6E457B2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2571" y="10444943"/>
            <a:ext cx="2928152" cy="29281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9952077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FCEA7E-CCD5-E13C-F346-F974B826B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Subtitle">
            <a:extLst>
              <a:ext uri="{FF2B5EF4-FFF2-40B4-BE49-F238E27FC236}">
                <a16:creationId xmlns:a16="http://schemas.microsoft.com/office/drawing/2014/main" id="{D4FFE06A-A878-8D55-33D2-B72D797799CC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12039785"/>
            <a:ext cx="19478024" cy="1003301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Burgerschap</a:t>
            </a:r>
            <a:endParaRPr dirty="0"/>
          </a:p>
        </p:txBody>
      </p:sp>
      <p:sp>
        <p:nvSpPr>
          <p:cNvPr id="198" name="STAPPENPLAN">
            <a:extLst>
              <a:ext uri="{FF2B5EF4-FFF2-40B4-BE49-F238E27FC236}">
                <a16:creationId xmlns:a16="http://schemas.microsoft.com/office/drawing/2014/main" id="{5F112D49-1B01-86BE-AA87-9004A65E55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206500"/>
            <a:ext cx="21971000" cy="1689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2000" spc="-119"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r>
              <a:rPr lang="nl-NL" dirty="0">
                <a:latin typeface="Julius Sans One" panose="02000000000000000000" pitchFamily="2" charset="77"/>
              </a:rPr>
              <a:t>Burgerschap</a:t>
            </a:r>
            <a:endParaRPr dirty="0">
              <a:latin typeface="Julius Sans One" panose="02000000000000000000" pitchFamily="2" charset="77"/>
            </a:endParaRPr>
          </a:p>
        </p:txBody>
      </p:sp>
      <p:sp>
        <p:nvSpPr>
          <p:cNvPr id="199" name="Tekst…">
            <a:extLst>
              <a:ext uri="{FF2B5EF4-FFF2-40B4-BE49-F238E27FC236}">
                <a16:creationId xmlns:a16="http://schemas.microsoft.com/office/drawing/2014/main" id="{87A6F09D-4D81-BFDA-F8CA-FAFFA47ADBF0}"/>
              </a:ext>
            </a:extLst>
          </p:cNvPr>
          <p:cNvSpPr txBox="1"/>
          <p:nvPr/>
        </p:nvSpPr>
        <p:spPr>
          <a:xfrm>
            <a:off x="1206499" y="3508423"/>
            <a:ext cx="21971001" cy="6206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Clr>
                <a:srgbClr val="A99FEA"/>
              </a:buClr>
              <a:buSzPct val="100000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en-GB" i="1" dirty="0">
                <a:solidFill>
                  <a:schemeClr val="bg2">
                    <a:lumMod val="10000"/>
                  </a:schemeClr>
                </a:solidFill>
                <a:sym typeface="Graphik"/>
              </a:rPr>
              <a:t>…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sym typeface="Graphik"/>
              </a:rPr>
              <a:t>basiswaarden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sym typeface="Graphik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sym typeface="Graphik"/>
              </a:rPr>
              <a:t>democratische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sym typeface="Graphik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sym typeface="Graphik"/>
              </a:rPr>
              <a:t>rechtsstaat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sym typeface="Graphik"/>
              </a:rPr>
              <a:t>…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sym typeface="Graphik"/>
              </a:rPr>
              <a:t>kennis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sym typeface="Graphik"/>
              </a:rPr>
              <a:t>,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sym typeface="Graphik"/>
              </a:rPr>
              <a:t>houdingen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sym typeface="Graphik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sym typeface="Graphik"/>
              </a:rPr>
              <a:t>en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sym typeface="Graphik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sym typeface="Graphik"/>
              </a:rPr>
              <a:t>vaardigheden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sym typeface="Graphik"/>
              </a:rPr>
              <a:t>…</a:t>
            </a:r>
            <a:br>
              <a:rPr lang="en-GB" dirty="0">
                <a:solidFill>
                  <a:schemeClr val="bg2">
                    <a:lumMod val="10000"/>
                  </a:schemeClr>
                </a:solidFill>
                <a:sym typeface="Graphik"/>
              </a:rPr>
            </a:br>
            <a:r>
              <a:rPr lang="en-GB" i="1" dirty="0" err="1">
                <a:solidFill>
                  <a:schemeClr val="bg2">
                    <a:lumMod val="10000"/>
                  </a:schemeClr>
                </a:solidFill>
                <a:sym typeface="Graphik"/>
              </a:rPr>
              <a:t>sociale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sym typeface="Graphik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sym typeface="Graphik"/>
              </a:rPr>
              <a:t>en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sym typeface="Graphik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sym typeface="Graphik"/>
              </a:rPr>
              <a:t>maatschappelijke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sym typeface="Graphik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sym typeface="Graphik"/>
              </a:rPr>
              <a:t>competenties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sym typeface="Graphik"/>
              </a:rPr>
              <a:t>…</a:t>
            </a:r>
          </a:p>
          <a:p>
            <a:pPr marL="571500" indent="-571500">
              <a:buClr>
                <a:srgbClr val="A99FEA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nl-NL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Graphik"/>
              </a:rPr>
              <a:t>Basiswaarden democratische rechtsstaat – aandachtspunt bij bepaalde leerlingpopulatie</a:t>
            </a:r>
          </a:p>
          <a:p>
            <a:pPr marL="571500" indent="-571500">
              <a:buClr>
                <a:srgbClr val="A99FEA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nl-NL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Graphik"/>
              </a:rPr>
              <a:t>Kennis overbrengen, maar ook gesprek over houding en vaardigheden oefenen</a:t>
            </a:r>
          </a:p>
          <a:p>
            <a:pPr marL="571500" indent="-571500">
              <a:buClr>
                <a:srgbClr val="A99FEA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nl-NL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Graphik"/>
              </a:rPr>
              <a:t>Sociale competenties - SOVA methodes deels dekkend</a:t>
            </a:r>
          </a:p>
          <a:p>
            <a:pPr marL="571500" indent="-571500">
              <a:buClr>
                <a:srgbClr val="A99FEA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nl-NL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Graphik"/>
              </a:rPr>
              <a:t>én maatschappelijke competenties – activiteiten - doelgericht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0F9527-C992-97AA-A4A3-7DC7DD703B8F}"/>
              </a:ext>
            </a:extLst>
          </p:cNvPr>
          <p:cNvGrpSpPr/>
          <p:nvPr/>
        </p:nvGrpSpPr>
        <p:grpSpPr>
          <a:xfrm>
            <a:off x="1206500" y="11059214"/>
            <a:ext cx="22818077" cy="3055622"/>
            <a:chOff x="1206500" y="11059214"/>
            <a:chExt cx="22818077" cy="3055622"/>
          </a:xfrm>
        </p:grpSpPr>
        <p:grpSp>
          <p:nvGrpSpPr>
            <p:cNvPr id="202" name="Image Gallery">
              <a:extLst>
                <a:ext uri="{FF2B5EF4-FFF2-40B4-BE49-F238E27FC236}">
                  <a16:creationId xmlns:a16="http://schemas.microsoft.com/office/drawing/2014/main" id="{50491BF6-DE26-DB6E-184D-8A0B5538B4B1}"/>
                </a:ext>
              </a:extLst>
            </p:cNvPr>
            <p:cNvGrpSpPr/>
            <p:nvPr/>
          </p:nvGrpSpPr>
          <p:grpSpPr>
            <a:xfrm>
              <a:off x="21164880" y="11059214"/>
              <a:ext cx="2859697" cy="3055622"/>
              <a:chOff x="0" y="0"/>
              <a:chExt cx="2859696" cy="3055619"/>
            </a:xfrm>
          </p:grpSpPr>
          <p:pic>
            <p:nvPicPr>
              <p:cNvPr id="200" name="1024x1024_fav_r_1024x1024_logomark.png" descr="1024x1024_fav_r_1024x1024_logomark.png">
                <a:extLst>
                  <a:ext uri="{FF2B5EF4-FFF2-40B4-BE49-F238E27FC236}">
                    <a16:creationId xmlns:a16="http://schemas.microsoft.com/office/drawing/2014/main" id="{5DBEFA29-3D3B-5DB2-9D6C-E9DC844F9E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t="4610" b="4610"/>
              <a:stretch>
                <a:fillRect/>
              </a:stretch>
            </p:blipFill>
            <p:spPr>
              <a:xfrm>
                <a:off x="87924" y="0"/>
                <a:ext cx="2683848" cy="24363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1" name="Caption">
                <a:extLst>
                  <a:ext uri="{FF2B5EF4-FFF2-40B4-BE49-F238E27FC236}">
                    <a16:creationId xmlns:a16="http://schemas.microsoft.com/office/drawing/2014/main" id="{1FC6A98A-318D-C5B1-F503-D24827B43651}"/>
                  </a:ext>
                </a:extLst>
              </p:cNvPr>
              <p:cNvSpPr/>
              <p:nvPr/>
            </p:nvSpPr>
            <p:spPr>
              <a:xfrm>
                <a:off x="0" y="2512567"/>
                <a:ext cx="2859697" cy="543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t">
                <a:noAutofit/>
              </a:bodyPr>
              <a:lstStyle>
                <a:lvl1pPr algn="ctr" defTabSz="825500">
                  <a:spcBef>
                    <a:spcPts val="0"/>
                  </a:spcBef>
                  <a:defRPr sz="2400"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r>
                  <a:t>Caption</a:t>
                </a:r>
              </a:p>
            </p:txBody>
          </p:sp>
        </p:grpSp>
        <p:sp>
          <p:nvSpPr>
            <p:cNvPr id="203" name="Line">
              <a:extLst>
                <a:ext uri="{FF2B5EF4-FFF2-40B4-BE49-F238E27FC236}">
                  <a16:creationId xmlns:a16="http://schemas.microsoft.com/office/drawing/2014/main" id="{D2875AF7-8FE0-6131-F222-1854B8B5DFDF}"/>
                </a:ext>
              </a:extLst>
            </p:cNvPr>
            <p:cNvSpPr/>
            <p:nvPr/>
          </p:nvSpPr>
          <p:spPr>
            <a:xfrm>
              <a:off x="1206500" y="11499408"/>
              <a:ext cx="20349258" cy="1"/>
            </a:xfrm>
            <a:prstGeom prst="line">
              <a:avLst/>
            </a:prstGeom>
            <a:noFill/>
            <a:ln w="142875" cap="flat">
              <a:gradFill flip="none" rotWithShape="1">
                <a:gsLst>
                  <a:gs pos="0">
                    <a:srgbClr val="A99FEA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99000">
                    <a:srgbClr val="DAB7DE"/>
                  </a:gs>
                </a:gsLst>
                <a:lin ang="0" scaled="1"/>
                <a:tileRect/>
              </a:gra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5609508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1C9D5"/>
            </a:gs>
            <a:gs pos="100000">
              <a:srgbClr val="9795EA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43FB60-19DA-E97F-4EF2-B48F257A8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Leonie van de Kant">
            <a:extLst>
              <a:ext uri="{FF2B5EF4-FFF2-40B4-BE49-F238E27FC236}">
                <a16:creationId xmlns:a16="http://schemas.microsoft.com/office/drawing/2014/main" id="{1CC75277-7904-63F8-8EE6-B4D88B484BF1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nl-NL" dirty="0">
                <a:latin typeface="Julius Sans One" panose="02000000000000000000" pitchFamily="2" charset="77"/>
              </a:rPr>
              <a:t>OP0 - Basisvaardigheden</a:t>
            </a:r>
            <a:endParaRPr dirty="0">
              <a:latin typeface="Julius Sans One" panose="02000000000000000000" pitchFamily="2" charset="77"/>
            </a:endParaRPr>
          </a:p>
        </p:txBody>
      </p:sp>
      <p:sp>
        <p:nvSpPr>
          <p:cNvPr id="182" name="Today is a perfect day to start…..">
            <a:extLst>
              <a:ext uri="{FF2B5EF4-FFF2-40B4-BE49-F238E27FC236}">
                <a16:creationId xmlns:a16="http://schemas.microsoft.com/office/drawing/2014/main" id="{96180EB9-8324-5473-059B-81F4361262A9}"/>
              </a:ext>
            </a:extLst>
          </p:cNvPr>
          <p:cNvSpPr txBox="1">
            <a:spLocks noGrp="1"/>
          </p:cNvSpPr>
          <p:nvPr>
            <p:ph type="subTitle" sz="quarter" idx="1"/>
          </p:nvPr>
        </p:nvSpPr>
        <p:spPr>
          <a:xfrm>
            <a:off x="1439058" y="4049486"/>
            <a:ext cx="21971001" cy="639545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685800" indent="-685800">
              <a:buClr>
                <a:schemeClr val="bg2">
                  <a:lumMod val="10000"/>
                </a:schemeClr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Burgerschapsplan gekoppeld aan leerlingpopulatie, kerndoelen waarin een samenhangend curriculum is beschreven wat herkenbaar is in de onderwijspraktijk. </a:t>
            </a:r>
          </a:p>
          <a:p>
            <a:pPr marL="685800" indent="-685800">
              <a:buClr>
                <a:schemeClr val="bg2">
                  <a:lumMod val="10000"/>
                </a:schemeClr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buClr>
                <a:srgbClr val="A99FEA"/>
              </a:buClr>
              <a:buSzPct val="100000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Veelgemaakte fouten</a:t>
            </a:r>
          </a:p>
          <a:p>
            <a:pPr>
              <a:buClr>
                <a:srgbClr val="A99FEA"/>
              </a:buClr>
              <a:buSzPct val="100000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685800" indent="-685800">
              <a:buClr>
                <a:schemeClr val="bg2">
                  <a:lumMod val="10000"/>
                </a:schemeClr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Alleen sociale vaardigheden</a:t>
            </a:r>
          </a:p>
          <a:p>
            <a:pPr marL="685800" indent="-685800">
              <a:buClr>
                <a:schemeClr val="bg2">
                  <a:lumMod val="10000"/>
                </a:schemeClr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685800" indent="-685800">
              <a:buClr>
                <a:schemeClr val="bg2">
                  <a:lumMod val="10000"/>
                </a:schemeClr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Alleen inspelen op actualiteit – niet samenhangend </a:t>
            </a:r>
          </a:p>
          <a:p>
            <a:pPr marL="685800" indent="-685800">
              <a:buClr>
                <a:schemeClr val="bg2">
                  <a:lumMod val="10000"/>
                </a:schemeClr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685800" indent="-685800">
              <a:buClr>
                <a:schemeClr val="bg2">
                  <a:lumMod val="10000"/>
                </a:schemeClr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We doen al veel activiteiten – niet doelgericht</a:t>
            </a:r>
          </a:p>
          <a:p>
            <a:pPr marL="571500" indent="-571500">
              <a:buClr>
                <a:srgbClr val="A99FEA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TOdAY AdVIES">
            <a:extLst>
              <a:ext uri="{FF2B5EF4-FFF2-40B4-BE49-F238E27FC236}">
                <a16:creationId xmlns:a16="http://schemas.microsoft.com/office/drawing/2014/main" id="{892CA2CD-3627-A5A5-4D37-6CC5AEE9144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06498" y="1206500"/>
            <a:ext cx="21971004" cy="17526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Produkt Extralight"/>
              </a:defRPr>
            </a:pPr>
            <a:r>
              <a:rPr lang="nl-NL" sz="9600" dirty="0">
                <a:latin typeface="Julius Sans One" panose="02000000000000000000" pitchFamily="2" charset="77"/>
              </a:rPr>
              <a:t>Burgerschap in de praktijk</a:t>
            </a:r>
            <a:endParaRPr sz="9600" dirty="0">
              <a:latin typeface="Julius Sans One" panose="02000000000000000000" pitchFamily="2" charset="77"/>
              <a:sym typeface="Autorich Sans"/>
            </a:endParaRPr>
          </a:p>
        </p:txBody>
      </p:sp>
      <p:pic>
        <p:nvPicPr>
          <p:cNvPr id="184" name="1024x1024_fav_trns_1024x1024_logomark_black.png" descr="1024x1024_fav_trns_1024x1024_logomark_black.png">
            <a:extLst>
              <a:ext uri="{FF2B5EF4-FFF2-40B4-BE49-F238E27FC236}">
                <a16:creationId xmlns:a16="http://schemas.microsoft.com/office/drawing/2014/main" id="{74A0C4FD-4E71-A809-4770-4AF5728EB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2571" y="10444943"/>
            <a:ext cx="2928152" cy="29281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9598435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94A1E1-6B2C-BF94-C23E-5E1DC1916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Subtitle">
            <a:extLst>
              <a:ext uri="{FF2B5EF4-FFF2-40B4-BE49-F238E27FC236}">
                <a16:creationId xmlns:a16="http://schemas.microsoft.com/office/drawing/2014/main" id="{E5977A50-01E5-1BA9-35FA-87AF1905A164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12039785"/>
            <a:ext cx="19478024" cy="1003301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Doelgericht en samenhangend</a:t>
            </a:r>
            <a:endParaRPr dirty="0"/>
          </a:p>
        </p:txBody>
      </p:sp>
      <p:sp>
        <p:nvSpPr>
          <p:cNvPr id="198" name="STAPPENPLAN">
            <a:extLst>
              <a:ext uri="{FF2B5EF4-FFF2-40B4-BE49-F238E27FC236}">
                <a16:creationId xmlns:a16="http://schemas.microsoft.com/office/drawing/2014/main" id="{FB98EF6C-207E-F9C1-A142-660EBA825F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206500"/>
            <a:ext cx="21971000" cy="1689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2000" spc="-119"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r>
              <a:rPr lang="nl-NL" dirty="0">
                <a:latin typeface="Julius Sans One" panose="02000000000000000000" pitchFamily="2" charset="77"/>
              </a:rPr>
              <a:t>Taal</a:t>
            </a:r>
            <a:endParaRPr dirty="0">
              <a:latin typeface="Julius Sans One" panose="02000000000000000000" pitchFamily="2" charset="77"/>
            </a:endParaRPr>
          </a:p>
        </p:txBody>
      </p:sp>
      <p:sp>
        <p:nvSpPr>
          <p:cNvPr id="199" name="Tekst…">
            <a:extLst>
              <a:ext uri="{FF2B5EF4-FFF2-40B4-BE49-F238E27FC236}">
                <a16:creationId xmlns:a16="http://schemas.microsoft.com/office/drawing/2014/main" id="{AE8627B0-13D8-A264-AD0C-747D8DA8D3A5}"/>
              </a:ext>
            </a:extLst>
          </p:cNvPr>
          <p:cNvSpPr txBox="1"/>
          <p:nvPr/>
        </p:nvSpPr>
        <p:spPr>
          <a:xfrm>
            <a:off x="1206499" y="2591506"/>
            <a:ext cx="21971001" cy="804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Graphik"/>
              </a:rPr>
              <a:t>PO: De school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Graphik"/>
              </a:rPr>
              <a:t>heeft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Graphik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Graphik"/>
              </a:rPr>
              <a:t>voor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Graphik"/>
              </a:rPr>
              <a:t> het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Graphik"/>
              </a:rPr>
              <a:t>onderwijs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Graphik"/>
              </a:rPr>
              <a:t> in de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Graphik"/>
              </a:rPr>
              <a:t>basisvaardigheden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Graphik"/>
              </a:rPr>
              <a:t> Nederlandse taal (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Graphik"/>
              </a:rPr>
              <a:t>mondelinge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Graphik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Graphik"/>
              </a:rPr>
              <a:t>taalvaardigheid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Graphik"/>
              </a:rPr>
              <a:t>,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Graphik"/>
              </a:rPr>
              <a:t>lezen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Graphik"/>
              </a:rPr>
              <a:t>,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Graphik"/>
              </a:rPr>
              <a:t>schrijven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Graphik"/>
              </a:rPr>
              <a:t>,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Graphik"/>
              </a:rPr>
              <a:t>begrippenlijst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Graphik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Graphik"/>
              </a:rPr>
              <a:t>en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Graphik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Graphik"/>
              </a:rPr>
              <a:t>taalverzorging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Graphik"/>
              </a:rPr>
              <a:t>),…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Graphik"/>
              </a:rPr>
              <a:t>een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Graphik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Graphik"/>
              </a:rPr>
              <a:t>doelgericht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Graphik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Graphik"/>
              </a:rPr>
              <a:t>en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Graphik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Graphik"/>
              </a:rPr>
              <a:t>samenhangend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Graphik"/>
              </a:rPr>
              <a:t> curriculum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Graphik"/>
              </a:rPr>
              <a:t>dat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Graphik"/>
              </a:rPr>
              <a:t> past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Graphik"/>
              </a:rPr>
              <a:t>bij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Graphik"/>
              </a:rPr>
              <a:t> de leerlingpopulatie.</a:t>
            </a:r>
          </a:p>
          <a:p>
            <a:pPr marL="571500" indent="-571500">
              <a:buClr>
                <a:srgbClr val="A99FEA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en-GB" dirty="0" err="1">
                <a:solidFill>
                  <a:schemeClr val="bg2">
                    <a:lumMod val="10000"/>
                  </a:schemeClr>
                </a:solidFill>
                <a:sym typeface="Graphik"/>
              </a:rPr>
              <a:t>Taalbeleidsplan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sym typeface="Graphik"/>
              </a:rPr>
              <a:t> (of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sym typeface="Graphik"/>
              </a:rPr>
              <a:t>kwaliteitskaart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sym typeface="Graphik"/>
              </a:rPr>
              <a:t>) </a:t>
            </a:r>
          </a:p>
          <a:p>
            <a:pPr marL="571500" lvl="1" indent="-571500">
              <a:buClr>
                <a:srgbClr val="A99FEA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Beredeneerd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aanbod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passend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bij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de leerlingpopulatie</a:t>
            </a:r>
          </a:p>
          <a:p>
            <a:pPr marL="571500" lvl="1" indent="-571500">
              <a:buClr>
                <a:srgbClr val="A99FEA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Kerndoelen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referentieniveaus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marL="571500" lvl="1" indent="-571500">
              <a:buClr>
                <a:srgbClr val="A99FEA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Over de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vakgebieden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heen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marL="571500" lvl="1" indent="-571500">
              <a:buClr>
                <a:srgbClr val="A99FEA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Preventief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curatief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Graphik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Graphik"/>
              </a:rPr>
              <a:t>t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sym typeface="Graphik"/>
              </a:rPr>
              <a:t>aalachterstandenbeleid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sym typeface="Graphik"/>
              </a:rPr>
              <a:t> (OP2)</a:t>
            </a:r>
            <a:endParaRPr lang="en-GB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FCB703-3906-D9B5-2859-C83897B0EED0}"/>
              </a:ext>
            </a:extLst>
          </p:cNvPr>
          <p:cNvGrpSpPr/>
          <p:nvPr/>
        </p:nvGrpSpPr>
        <p:grpSpPr>
          <a:xfrm>
            <a:off x="1206500" y="11059214"/>
            <a:ext cx="22818077" cy="3055622"/>
            <a:chOff x="1206500" y="11059214"/>
            <a:chExt cx="22818077" cy="3055622"/>
          </a:xfrm>
        </p:grpSpPr>
        <p:grpSp>
          <p:nvGrpSpPr>
            <p:cNvPr id="202" name="Image Gallery">
              <a:extLst>
                <a:ext uri="{FF2B5EF4-FFF2-40B4-BE49-F238E27FC236}">
                  <a16:creationId xmlns:a16="http://schemas.microsoft.com/office/drawing/2014/main" id="{B7D738F6-10B0-6603-A25D-C016F7942B67}"/>
                </a:ext>
              </a:extLst>
            </p:cNvPr>
            <p:cNvGrpSpPr/>
            <p:nvPr/>
          </p:nvGrpSpPr>
          <p:grpSpPr>
            <a:xfrm>
              <a:off x="21164880" y="11059214"/>
              <a:ext cx="2859697" cy="3055622"/>
              <a:chOff x="0" y="0"/>
              <a:chExt cx="2859696" cy="3055619"/>
            </a:xfrm>
          </p:grpSpPr>
          <p:pic>
            <p:nvPicPr>
              <p:cNvPr id="200" name="1024x1024_fav_r_1024x1024_logomark.png" descr="1024x1024_fav_r_1024x1024_logomark.png">
                <a:extLst>
                  <a:ext uri="{FF2B5EF4-FFF2-40B4-BE49-F238E27FC236}">
                    <a16:creationId xmlns:a16="http://schemas.microsoft.com/office/drawing/2014/main" id="{1B5A08E7-EB3A-0276-DABE-16BD53210C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t="4610" b="4610"/>
              <a:stretch>
                <a:fillRect/>
              </a:stretch>
            </p:blipFill>
            <p:spPr>
              <a:xfrm>
                <a:off x="87924" y="0"/>
                <a:ext cx="2683848" cy="24363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1" name="Caption">
                <a:extLst>
                  <a:ext uri="{FF2B5EF4-FFF2-40B4-BE49-F238E27FC236}">
                    <a16:creationId xmlns:a16="http://schemas.microsoft.com/office/drawing/2014/main" id="{848B900D-A599-55B2-C0DE-720A6FB85243}"/>
                  </a:ext>
                </a:extLst>
              </p:cNvPr>
              <p:cNvSpPr/>
              <p:nvPr/>
            </p:nvSpPr>
            <p:spPr>
              <a:xfrm>
                <a:off x="0" y="2512567"/>
                <a:ext cx="2859697" cy="543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t">
                <a:noAutofit/>
              </a:bodyPr>
              <a:lstStyle>
                <a:lvl1pPr algn="ctr" defTabSz="825500">
                  <a:spcBef>
                    <a:spcPts val="0"/>
                  </a:spcBef>
                  <a:defRPr sz="2400"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r>
                  <a:t>Caption</a:t>
                </a:r>
              </a:p>
            </p:txBody>
          </p:sp>
        </p:grpSp>
        <p:sp>
          <p:nvSpPr>
            <p:cNvPr id="203" name="Line">
              <a:extLst>
                <a:ext uri="{FF2B5EF4-FFF2-40B4-BE49-F238E27FC236}">
                  <a16:creationId xmlns:a16="http://schemas.microsoft.com/office/drawing/2014/main" id="{465C1978-0E11-C19B-AE8B-0F517833D028}"/>
                </a:ext>
              </a:extLst>
            </p:cNvPr>
            <p:cNvSpPr/>
            <p:nvPr/>
          </p:nvSpPr>
          <p:spPr>
            <a:xfrm>
              <a:off x="1206500" y="11499408"/>
              <a:ext cx="20349258" cy="1"/>
            </a:xfrm>
            <a:prstGeom prst="line">
              <a:avLst/>
            </a:prstGeom>
            <a:noFill/>
            <a:ln w="142875" cap="flat">
              <a:gradFill flip="none" rotWithShape="1">
                <a:gsLst>
                  <a:gs pos="0">
                    <a:srgbClr val="A99FEA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99000">
                    <a:srgbClr val="DAB7DE"/>
                  </a:gs>
                </a:gsLst>
                <a:lin ang="0" scaled="1"/>
                <a:tileRect/>
              </a:gra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4161553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0751AF-3640-A11A-D73F-BDB0BD1FD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Subtitle">
            <a:extLst>
              <a:ext uri="{FF2B5EF4-FFF2-40B4-BE49-F238E27FC236}">
                <a16:creationId xmlns:a16="http://schemas.microsoft.com/office/drawing/2014/main" id="{1796182B-55D7-BB6D-CB83-109E2207F69C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12039785"/>
            <a:ext cx="19478024" cy="1003301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Doelgericht en samenhangend</a:t>
            </a:r>
            <a:endParaRPr dirty="0"/>
          </a:p>
        </p:txBody>
      </p:sp>
      <p:sp>
        <p:nvSpPr>
          <p:cNvPr id="198" name="STAPPENPLAN">
            <a:extLst>
              <a:ext uri="{FF2B5EF4-FFF2-40B4-BE49-F238E27FC236}">
                <a16:creationId xmlns:a16="http://schemas.microsoft.com/office/drawing/2014/main" id="{C01A8941-CF86-1D28-6C15-67D82AF8D1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206500"/>
            <a:ext cx="21971000" cy="1689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2000" spc="-119"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r>
              <a:rPr lang="nl-NL" dirty="0">
                <a:latin typeface="Julius Sans One" panose="02000000000000000000" pitchFamily="2" charset="77"/>
              </a:rPr>
              <a:t>Rekenen</a:t>
            </a:r>
            <a:endParaRPr dirty="0">
              <a:latin typeface="Julius Sans One" panose="02000000000000000000" pitchFamily="2" charset="77"/>
            </a:endParaRPr>
          </a:p>
        </p:txBody>
      </p:sp>
      <p:sp>
        <p:nvSpPr>
          <p:cNvPr id="199" name="Tekst…">
            <a:extLst>
              <a:ext uri="{FF2B5EF4-FFF2-40B4-BE49-F238E27FC236}">
                <a16:creationId xmlns:a16="http://schemas.microsoft.com/office/drawing/2014/main" id="{1EA64F68-6CE6-6FDC-BC25-158269949525}"/>
              </a:ext>
            </a:extLst>
          </p:cNvPr>
          <p:cNvSpPr txBox="1"/>
          <p:nvPr/>
        </p:nvSpPr>
        <p:spPr>
          <a:xfrm>
            <a:off x="1206499" y="2899283"/>
            <a:ext cx="21971001" cy="7425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PO:…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rekenen-wiskunde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(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getallen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verhoudingen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meten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meetkunde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verbanden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)…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Graphik"/>
              </a:rPr>
              <a:t>een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Graphik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Graphik"/>
              </a:rPr>
              <a:t>doelgericht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Graphik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Graphik"/>
              </a:rPr>
              <a:t>en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Graphik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Graphik"/>
              </a:rPr>
              <a:t>samenhangend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Graphik"/>
              </a:rPr>
              <a:t> curriculum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Graphik"/>
              </a:rPr>
              <a:t>dat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Graphik"/>
              </a:rPr>
              <a:t> past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Graphik"/>
              </a:rPr>
              <a:t>bij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Graphik"/>
              </a:rPr>
              <a:t> de leerlingpopulatie.</a:t>
            </a:r>
            <a:endParaRPr lang="en-GB" i="1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571500" lvl="1" indent="-571500">
              <a:buClr>
                <a:srgbClr val="A99FEA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Rekenbeleid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(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kwaliteitskaart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pPr marL="571500" lvl="1" indent="-571500">
              <a:buClr>
                <a:srgbClr val="A99FEA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Beredeneerd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aanbod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passend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bij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de leerlingpopulatie</a:t>
            </a:r>
          </a:p>
          <a:p>
            <a:pPr marL="571500" lvl="1" indent="-571500">
              <a:buClr>
                <a:srgbClr val="A99FEA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Kerndoelen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referenteniveaus</a:t>
            </a:r>
            <a:endParaRPr lang="en-GB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571500" lvl="1" indent="-571500">
              <a:buClr>
                <a:srgbClr val="A99FEA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Over de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vakgebieden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heen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marL="571500" lvl="1" indent="-571500">
              <a:buClr>
                <a:srgbClr val="A99FEA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Preventief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curatief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rekenachterstandenbeleid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(OP2)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FF34DE-A73D-F2E3-CA05-99C60FD498DA}"/>
              </a:ext>
            </a:extLst>
          </p:cNvPr>
          <p:cNvGrpSpPr/>
          <p:nvPr/>
        </p:nvGrpSpPr>
        <p:grpSpPr>
          <a:xfrm>
            <a:off x="1206500" y="11059214"/>
            <a:ext cx="22818077" cy="3055622"/>
            <a:chOff x="1206500" y="11059214"/>
            <a:chExt cx="22818077" cy="3055622"/>
          </a:xfrm>
        </p:grpSpPr>
        <p:grpSp>
          <p:nvGrpSpPr>
            <p:cNvPr id="202" name="Image Gallery">
              <a:extLst>
                <a:ext uri="{FF2B5EF4-FFF2-40B4-BE49-F238E27FC236}">
                  <a16:creationId xmlns:a16="http://schemas.microsoft.com/office/drawing/2014/main" id="{EBF5F71E-EED4-6B18-B251-2998E1E1FFF2}"/>
                </a:ext>
              </a:extLst>
            </p:cNvPr>
            <p:cNvGrpSpPr/>
            <p:nvPr/>
          </p:nvGrpSpPr>
          <p:grpSpPr>
            <a:xfrm>
              <a:off x="21164880" y="11059214"/>
              <a:ext cx="2859697" cy="3055622"/>
              <a:chOff x="0" y="0"/>
              <a:chExt cx="2859696" cy="3055619"/>
            </a:xfrm>
          </p:grpSpPr>
          <p:pic>
            <p:nvPicPr>
              <p:cNvPr id="200" name="1024x1024_fav_r_1024x1024_logomark.png" descr="1024x1024_fav_r_1024x1024_logomark.png">
                <a:extLst>
                  <a:ext uri="{FF2B5EF4-FFF2-40B4-BE49-F238E27FC236}">
                    <a16:creationId xmlns:a16="http://schemas.microsoft.com/office/drawing/2014/main" id="{037F6EAB-6346-11BA-2CCD-F796EC4322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t="4610" b="4610"/>
              <a:stretch>
                <a:fillRect/>
              </a:stretch>
            </p:blipFill>
            <p:spPr>
              <a:xfrm>
                <a:off x="87924" y="0"/>
                <a:ext cx="2683848" cy="24363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1" name="Caption">
                <a:extLst>
                  <a:ext uri="{FF2B5EF4-FFF2-40B4-BE49-F238E27FC236}">
                    <a16:creationId xmlns:a16="http://schemas.microsoft.com/office/drawing/2014/main" id="{F033D83B-27AF-775B-23ED-62988104D058}"/>
                  </a:ext>
                </a:extLst>
              </p:cNvPr>
              <p:cNvSpPr/>
              <p:nvPr/>
            </p:nvSpPr>
            <p:spPr>
              <a:xfrm>
                <a:off x="0" y="2512567"/>
                <a:ext cx="2859697" cy="543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t">
                <a:noAutofit/>
              </a:bodyPr>
              <a:lstStyle>
                <a:lvl1pPr algn="ctr" defTabSz="825500">
                  <a:spcBef>
                    <a:spcPts val="0"/>
                  </a:spcBef>
                  <a:defRPr sz="2400"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r>
                  <a:t>Caption</a:t>
                </a:r>
              </a:p>
            </p:txBody>
          </p:sp>
        </p:grpSp>
        <p:sp>
          <p:nvSpPr>
            <p:cNvPr id="203" name="Line">
              <a:extLst>
                <a:ext uri="{FF2B5EF4-FFF2-40B4-BE49-F238E27FC236}">
                  <a16:creationId xmlns:a16="http://schemas.microsoft.com/office/drawing/2014/main" id="{A34D60FD-9FC9-E03F-4518-EA1AD5977F04}"/>
                </a:ext>
              </a:extLst>
            </p:cNvPr>
            <p:cNvSpPr/>
            <p:nvPr/>
          </p:nvSpPr>
          <p:spPr>
            <a:xfrm>
              <a:off x="1206500" y="11499408"/>
              <a:ext cx="20349258" cy="1"/>
            </a:xfrm>
            <a:prstGeom prst="line">
              <a:avLst/>
            </a:prstGeom>
            <a:noFill/>
            <a:ln w="142875" cap="flat">
              <a:gradFill flip="none" rotWithShape="1">
                <a:gsLst>
                  <a:gs pos="0">
                    <a:srgbClr val="A99FEA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99000">
                    <a:srgbClr val="DAB7DE"/>
                  </a:gs>
                </a:gsLst>
                <a:lin ang="0" scaled="1"/>
                <a:tileRect/>
              </a:gra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9532305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1C9D5"/>
            </a:gs>
            <a:gs pos="100000">
              <a:srgbClr val="9795EA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F0B88C-200E-CE10-6727-65E7F2D28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Leonie van de Kant">
            <a:extLst>
              <a:ext uri="{FF2B5EF4-FFF2-40B4-BE49-F238E27FC236}">
                <a16:creationId xmlns:a16="http://schemas.microsoft.com/office/drawing/2014/main" id="{A7C78395-73E3-95F6-616E-BECFB618852A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nl-NL" dirty="0">
                <a:latin typeface="Julius Sans One" panose="02000000000000000000" pitchFamily="2" charset="77"/>
              </a:rPr>
              <a:t>OP0 - Basisvaardigheden</a:t>
            </a:r>
            <a:endParaRPr dirty="0">
              <a:latin typeface="Julius Sans One" panose="02000000000000000000" pitchFamily="2" charset="77"/>
            </a:endParaRPr>
          </a:p>
        </p:txBody>
      </p:sp>
      <p:sp>
        <p:nvSpPr>
          <p:cNvPr id="182" name="Today is a perfect day to start…..">
            <a:extLst>
              <a:ext uri="{FF2B5EF4-FFF2-40B4-BE49-F238E27FC236}">
                <a16:creationId xmlns:a16="http://schemas.microsoft.com/office/drawing/2014/main" id="{0ED6692F-D5B2-2EE3-D848-D94A2089635B}"/>
              </a:ext>
            </a:extLst>
          </p:cNvPr>
          <p:cNvSpPr txBox="1">
            <a:spLocks noGrp="1"/>
          </p:cNvSpPr>
          <p:nvPr>
            <p:ph type="subTitle" sz="quarter" idx="1"/>
          </p:nvPr>
        </p:nvSpPr>
        <p:spPr>
          <a:xfrm>
            <a:off x="1439058" y="3384431"/>
            <a:ext cx="21971001" cy="706051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Aan het eind van de training:</a:t>
            </a:r>
          </a:p>
          <a:p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weet je wat de kern is van de standaard OP0 Basisvaardigheden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kun je beoordelen of scholen voldoen aan de basiskwaliteit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kun je documenten beoordelen op kwaliteit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kun je scholen adviseren en ondersteunen om te voldoen aan basiskwaliteit op de standaard OP0 Basisvaardigheden</a:t>
            </a:r>
          </a:p>
          <a:p>
            <a:pPr marL="685800" indent="-685800">
              <a:buFontTx/>
              <a:buChar char="-"/>
            </a:pPr>
            <a:endParaRPr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TOdAY AdVIES">
            <a:extLst>
              <a:ext uri="{FF2B5EF4-FFF2-40B4-BE49-F238E27FC236}">
                <a16:creationId xmlns:a16="http://schemas.microsoft.com/office/drawing/2014/main" id="{762F21A7-7C06-E77F-99C3-066BA7A0D98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06498" y="1206500"/>
            <a:ext cx="21971004" cy="1752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Produkt Extralight"/>
              </a:defRPr>
            </a:pPr>
            <a:r>
              <a:rPr lang="nl-NL" dirty="0">
                <a:latin typeface="Julius Sans One" panose="02000000000000000000" pitchFamily="2" charset="77"/>
              </a:rPr>
              <a:t>Doel</a:t>
            </a:r>
            <a:endParaRPr dirty="0">
              <a:latin typeface="Julius Sans One" panose="02000000000000000000" pitchFamily="2" charset="77"/>
              <a:sym typeface="Autorich Sans"/>
            </a:endParaRPr>
          </a:p>
        </p:txBody>
      </p:sp>
      <p:pic>
        <p:nvPicPr>
          <p:cNvPr id="184" name="1024x1024_fav_trns_1024x1024_logomark_black.png" descr="1024x1024_fav_trns_1024x1024_logomark_black.png">
            <a:extLst>
              <a:ext uri="{FF2B5EF4-FFF2-40B4-BE49-F238E27FC236}">
                <a16:creationId xmlns:a16="http://schemas.microsoft.com/office/drawing/2014/main" id="{DC9AC6E9-B0F6-D705-1BBA-93DB09746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2571" y="10444943"/>
            <a:ext cx="2928152" cy="29281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8955965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0757EF-5CD7-DF2F-FF8A-E5461EDCE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Subtitle">
            <a:extLst>
              <a:ext uri="{FF2B5EF4-FFF2-40B4-BE49-F238E27FC236}">
                <a16:creationId xmlns:a16="http://schemas.microsoft.com/office/drawing/2014/main" id="{77B704CF-1332-A74E-5F69-FD991954C255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12039785"/>
            <a:ext cx="19478024" cy="1003301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Doelgericht en samenhangend</a:t>
            </a:r>
            <a:endParaRPr dirty="0"/>
          </a:p>
        </p:txBody>
      </p:sp>
      <p:sp>
        <p:nvSpPr>
          <p:cNvPr id="198" name="STAPPENPLAN">
            <a:extLst>
              <a:ext uri="{FF2B5EF4-FFF2-40B4-BE49-F238E27FC236}">
                <a16:creationId xmlns:a16="http://schemas.microsoft.com/office/drawing/2014/main" id="{7FE83C5F-A125-3CA9-9944-7E3D73659A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206500"/>
            <a:ext cx="21971000" cy="1689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2000" spc="-119"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r>
              <a:rPr lang="nl-NL" dirty="0">
                <a:latin typeface="Julius Sans One" panose="02000000000000000000" pitchFamily="2" charset="77"/>
              </a:rPr>
              <a:t>Verschil PO en VO</a:t>
            </a:r>
            <a:endParaRPr dirty="0">
              <a:latin typeface="Julius Sans One" panose="02000000000000000000" pitchFamily="2" charset="77"/>
            </a:endParaRPr>
          </a:p>
        </p:txBody>
      </p:sp>
      <p:sp>
        <p:nvSpPr>
          <p:cNvPr id="199" name="Tekst…">
            <a:extLst>
              <a:ext uri="{FF2B5EF4-FFF2-40B4-BE49-F238E27FC236}">
                <a16:creationId xmlns:a16="http://schemas.microsoft.com/office/drawing/2014/main" id="{BB8C857F-588C-2E22-C581-B735D1974E98}"/>
              </a:ext>
            </a:extLst>
          </p:cNvPr>
          <p:cNvSpPr txBox="1"/>
          <p:nvPr/>
        </p:nvSpPr>
        <p:spPr>
          <a:xfrm>
            <a:off x="1206499" y="3816200"/>
            <a:ext cx="21971001" cy="5591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Clr>
                <a:srgbClr val="A99FEA"/>
              </a:buClr>
              <a:buSzPct val="100000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Graphik"/>
              </a:rPr>
              <a:t>Leg het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Graphik"/>
              </a:rPr>
              <a:t>kader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Graphik"/>
              </a:rPr>
              <a:t> PO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Graphik"/>
              </a:rPr>
              <a:t>en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Graphik"/>
              </a:rPr>
              <a:t> VO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Graphik"/>
              </a:rPr>
              <a:t>naast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Graphik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Graphik"/>
              </a:rPr>
              <a:t>elkaar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Graphik"/>
              </a:rPr>
              <a:t>. </a:t>
            </a:r>
          </a:p>
          <a:p>
            <a:pPr>
              <a:buClr>
                <a:srgbClr val="A99FEA"/>
              </a:buClr>
              <a:buSzPct val="100000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Graphik"/>
              </a:rPr>
              <a:t>Wat is het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Graphik"/>
              </a:rPr>
              <a:t>verschil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Graphik"/>
              </a:rPr>
              <a:t>?</a:t>
            </a:r>
          </a:p>
          <a:p>
            <a:pPr>
              <a:buClr>
                <a:srgbClr val="A99FEA"/>
              </a:buClr>
              <a:buSzPct val="100000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lang="en-GB" i="1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sym typeface="Graphik"/>
            </a:endParaRPr>
          </a:p>
          <a:p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Graphik"/>
                <a:sym typeface="Graphik"/>
              </a:rPr>
              <a:t>Voorbereiden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Graphik"/>
                <a:sym typeface="Graphik"/>
              </a:rPr>
              <a:t> op  h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Graphik"/>
              </a:rPr>
              <a:t>et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Graphik"/>
              </a:rPr>
              <a:t>vervolgonderwijs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Graphik"/>
              </a:rPr>
              <a:t>, de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Graphik"/>
              </a:rPr>
              <a:t>arbeidsmarkt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Graphik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Graphik"/>
              </a:rPr>
              <a:t>en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Graphik"/>
              </a:rPr>
              <a:t> de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Graphik"/>
              </a:rPr>
              <a:t>samenleving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Graphik"/>
              </a:rPr>
              <a:t>.</a:t>
            </a:r>
          </a:p>
          <a:p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Graphik"/>
              </a:rPr>
              <a:t>Richt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Graphik"/>
              </a:rPr>
              <a:t>zicht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Graphik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Graphik"/>
              </a:rPr>
              <a:t>zich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Graphik"/>
              </a:rPr>
              <a:t> op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Graphik"/>
              </a:rPr>
              <a:t>onderbouw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Graphik"/>
              </a:rPr>
              <a:t>: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Graphik"/>
              </a:rPr>
              <a:t>eerste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Graphik"/>
              </a:rPr>
              <a:t> twee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Graphik"/>
              </a:rPr>
              <a:t>leerjaren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Graphik"/>
              </a:rPr>
              <a:t> VMBO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Graphik"/>
              </a:rPr>
              <a:t>en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Graphik"/>
              </a:rPr>
              <a:t>  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Graphik"/>
              </a:rPr>
              <a:t>eerste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Graphik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Graphik"/>
              </a:rPr>
              <a:t>drie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Graphik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Graphik"/>
              </a:rPr>
              <a:t>leerjaren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Graphik"/>
              </a:rPr>
              <a:t> Havo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Graphik"/>
              </a:rPr>
              <a:t>Vwo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Graphik"/>
              </a:rPr>
              <a:t>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BFE1B8-5BA7-9BC3-2111-B3C6A25260FC}"/>
              </a:ext>
            </a:extLst>
          </p:cNvPr>
          <p:cNvGrpSpPr/>
          <p:nvPr/>
        </p:nvGrpSpPr>
        <p:grpSpPr>
          <a:xfrm>
            <a:off x="1206500" y="11059214"/>
            <a:ext cx="22818077" cy="3055622"/>
            <a:chOff x="1206500" y="11059214"/>
            <a:chExt cx="22818077" cy="3055622"/>
          </a:xfrm>
        </p:grpSpPr>
        <p:grpSp>
          <p:nvGrpSpPr>
            <p:cNvPr id="202" name="Image Gallery">
              <a:extLst>
                <a:ext uri="{FF2B5EF4-FFF2-40B4-BE49-F238E27FC236}">
                  <a16:creationId xmlns:a16="http://schemas.microsoft.com/office/drawing/2014/main" id="{CAB21873-3B18-7CEC-79E3-23CF4243F1B5}"/>
                </a:ext>
              </a:extLst>
            </p:cNvPr>
            <p:cNvGrpSpPr/>
            <p:nvPr/>
          </p:nvGrpSpPr>
          <p:grpSpPr>
            <a:xfrm>
              <a:off x="21164880" y="11059214"/>
              <a:ext cx="2859697" cy="3055622"/>
              <a:chOff x="0" y="0"/>
              <a:chExt cx="2859696" cy="3055619"/>
            </a:xfrm>
          </p:grpSpPr>
          <p:pic>
            <p:nvPicPr>
              <p:cNvPr id="200" name="1024x1024_fav_r_1024x1024_logomark.png" descr="1024x1024_fav_r_1024x1024_logomark.png">
                <a:extLst>
                  <a:ext uri="{FF2B5EF4-FFF2-40B4-BE49-F238E27FC236}">
                    <a16:creationId xmlns:a16="http://schemas.microsoft.com/office/drawing/2014/main" id="{DF073A7F-E366-5820-850F-C0CD72F9BB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t="4610" b="4610"/>
              <a:stretch>
                <a:fillRect/>
              </a:stretch>
            </p:blipFill>
            <p:spPr>
              <a:xfrm>
                <a:off x="87924" y="0"/>
                <a:ext cx="2683848" cy="24363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1" name="Caption">
                <a:extLst>
                  <a:ext uri="{FF2B5EF4-FFF2-40B4-BE49-F238E27FC236}">
                    <a16:creationId xmlns:a16="http://schemas.microsoft.com/office/drawing/2014/main" id="{B9147809-9CAF-73F4-7FD0-AD5D8CB93C01}"/>
                  </a:ext>
                </a:extLst>
              </p:cNvPr>
              <p:cNvSpPr/>
              <p:nvPr/>
            </p:nvSpPr>
            <p:spPr>
              <a:xfrm>
                <a:off x="0" y="2512567"/>
                <a:ext cx="2859697" cy="543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6200" tIns="76200" rIns="76200" bIns="76200" numCol="1" anchor="t">
                <a:noAutofit/>
              </a:bodyPr>
              <a:lstStyle>
                <a:lvl1pPr algn="ctr" defTabSz="825500">
                  <a:spcBef>
                    <a:spcPts val="0"/>
                  </a:spcBef>
                  <a:defRPr sz="2400"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r>
                  <a:t>Caption</a:t>
                </a:r>
              </a:p>
            </p:txBody>
          </p:sp>
        </p:grpSp>
        <p:sp>
          <p:nvSpPr>
            <p:cNvPr id="203" name="Line">
              <a:extLst>
                <a:ext uri="{FF2B5EF4-FFF2-40B4-BE49-F238E27FC236}">
                  <a16:creationId xmlns:a16="http://schemas.microsoft.com/office/drawing/2014/main" id="{9B3CFD54-0290-9252-68FF-383F3C5F4BD6}"/>
                </a:ext>
              </a:extLst>
            </p:cNvPr>
            <p:cNvSpPr/>
            <p:nvPr/>
          </p:nvSpPr>
          <p:spPr>
            <a:xfrm>
              <a:off x="1206500" y="11499408"/>
              <a:ext cx="20349258" cy="1"/>
            </a:xfrm>
            <a:prstGeom prst="line">
              <a:avLst/>
            </a:prstGeom>
            <a:noFill/>
            <a:ln w="142875" cap="flat">
              <a:gradFill flip="none" rotWithShape="1">
                <a:gsLst>
                  <a:gs pos="0">
                    <a:srgbClr val="A99FEA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99000">
                    <a:srgbClr val="DAB7DE"/>
                  </a:gs>
                </a:gsLst>
                <a:lin ang="0" scaled="1"/>
                <a:tileRect/>
              </a:gra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03202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E14B9B-E08A-586F-87A9-6D1EA5522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Subtitle">
            <a:extLst>
              <a:ext uri="{FF2B5EF4-FFF2-40B4-BE49-F238E27FC236}">
                <a16:creationId xmlns:a16="http://schemas.microsoft.com/office/drawing/2014/main" id="{0AA73538-CD00-5507-FA03-39BBF7891F31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12039785"/>
            <a:ext cx="19478024" cy="1003301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Doelgericht en samenhangend</a:t>
            </a:r>
            <a:endParaRPr dirty="0"/>
          </a:p>
        </p:txBody>
      </p:sp>
      <p:sp>
        <p:nvSpPr>
          <p:cNvPr id="198" name="STAPPENPLAN">
            <a:extLst>
              <a:ext uri="{FF2B5EF4-FFF2-40B4-BE49-F238E27FC236}">
                <a16:creationId xmlns:a16="http://schemas.microsoft.com/office/drawing/2014/main" id="{90EB1027-383B-4495-7C57-8D8DDCE4CF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206500"/>
            <a:ext cx="21971000" cy="1689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2000" spc="-119"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r>
              <a:rPr lang="nl-NL" dirty="0">
                <a:latin typeface="Julius Sans One" panose="02000000000000000000" pitchFamily="2" charset="77"/>
              </a:rPr>
              <a:t>Burgerschap</a:t>
            </a:r>
            <a:endParaRPr dirty="0">
              <a:latin typeface="Julius Sans One" panose="02000000000000000000" pitchFamily="2" charset="77"/>
            </a:endParaRPr>
          </a:p>
        </p:txBody>
      </p:sp>
      <p:sp>
        <p:nvSpPr>
          <p:cNvPr id="199" name="Tekst…">
            <a:extLst>
              <a:ext uri="{FF2B5EF4-FFF2-40B4-BE49-F238E27FC236}">
                <a16:creationId xmlns:a16="http://schemas.microsoft.com/office/drawing/2014/main" id="{39653B74-FBDA-48A2-29E8-D5FB1C6C9B14}"/>
              </a:ext>
            </a:extLst>
          </p:cNvPr>
          <p:cNvSpPr txBox="1"/>
          <p:nvPr/>
        </p:nvSpPr>
        <p:spPr>
          <a:xfrm>
            <a:off x="1206499" y="3207059"/>
            <a:ext cx="21971001" cy="6809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Burgerschap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richt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zich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tenminste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op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bevordering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van de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basiswaarden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van de</a:t>
            </a:r>
          </a:p>
          <a:p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democratische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rechtsstaat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de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kennis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houdingen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vaardigheden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die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daarbij</a:t>
            </a:r>
            <a:endParaRPr lang="en-GB" i="1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van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belang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zijn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 Dat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geldt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evenzo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voor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de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sociale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maatschappelijke</a:t>
            </a:r>
            <a:endParaRPr lang="en-GB" i="1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competenties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die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nodig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zijn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in de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pluriforme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democratische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samenleving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de</a:t>
            </a:r>
          </a:p>
          <a:p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kerndoelen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die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daaraan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gerelateerd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zijn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pPr marL="571500" indent="-571500">
              <a:buClr>
                <a:srgbClr val="A99FE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Sociale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maatschappelijke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competenties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(OR2)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A330CB-1488-4C1B-8AE6-23FECAAAACFB}"/>
              </a:ext>
            </a:extLst>
          </p:cNvPr>
          <p:cNvGrpSpPr/>
          <p:nvPr/>
        </p:nvGrpSpPr>
        <p:grpSpPr>
          <a:xfrm>
            <a:off x="1206500" y="11059214"/>
            <a:ext cx="22818077" cy="3055622"/>
            <a:chOff x="1206500" y="11059214"/>
            <a:chExt cx="22818077" cy="3055622"/>
          </a:xfrm>
        </p:grpSpPr>
        <p:grpSp>
          <p:nvGrpSpPr>
            <p:cNvPr id="202" name="Image Gallery">
              <a:extLst>
                <a:ext uri="{FF2B5EF4-FFF2-40B4-BE49-F238E27FC236}">
                  <a16:creationId xmlns:a16="http://schemas.microsoft.com/office/drawing/2014/main" id="{7156F2EE-4EA2-69BF-22D4-7B2AB1FB28A4}"/>
                </a:ext>
              </a:extLst>
            </p:cNvPr>
            <p:cNvGrpSpPr/>
            <p:nvPr/>
          </p:nvGrpSpPr>
          <p:grpSpPr>
            <a:xfrm>
              <a:off x="21164880" y="11059214"/>
              <a:ext cx="2859697" cy="3055622"/>
              <a:chOff x="0" y="0"/>
              <a:chExt cx="2859696" cy="3055619"/>
            </a:xfrm>
          </p:grpSpPr>
          <p:pic>
            <p:nvPicPr>
              <p:cNvPr id="200" name="1024x1024_fav_r_1024x1024_logomark.png" descr="1024x1024_fav_r_1024x1024_logomark.png">
                <a:extLst>
                  <a:ext uri="{FF2B5EF4-FFF2-40B4-BE49-F238E27FC236}">
                    <a16:creationId xmlns:a16="http://schemas.microsoft.com/office/drawing/2014/main" id="{C80BF69D-E3B4-B7B8-6125-6B4E45C1F7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t="4610" b="4610"/>
              <a:stretch>
                <a:fillRect/>
              </a:stretch>
            </p:blipFill>
            <p:spPr>
              <a:xfrm>
                <a:off x="87924" y="0"/>
                <a:ext cx="2683848" cy="24363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1" name="Caption">
                <a:extLst>
                  <a:ext uri="{FF2B5EF4-FFF2-40B4-BE49-F238E27FC236}">
                    <a16:creationId xmlns:a16="http://schemas.microsoft.com/office/drawing/2014/main" id="{25FF717A-29DE-4A56-30A1-8B6E2B803B71}"/>
                  </a:ext>
                </a:extLst>
              </p:cNvPr>
              <p:cNvSpPr/>
              <p:nvPr/>
            </p:nvSpPr>
            <p:spPr>
              <a:xfrm>
                <a:off x="0" y="2512567"/>
                <a:ext cx="2859697" cy="543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t">
                <a:noAutofit/>
              </a:bodyPr>
              <a:lstStyle>
                <a:lvl1pPr algn="ctr" defTabSz="825500">
                  <a:spcBef>
                    <a:spcPts val="0"/>
                  </a:spcBef>
                  <a:defRPr sz="2400"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r>
                  <a:t>Caption</a:t>
                </a:r>
              </a:p>
            </p:txBody>
          </p:sp>
        </p:grpSp>
        <p:sp>
          <p:nvSpPr>
            <p:cNvPr id="203" name="Line">
              <a:extLst>
                <a:ext uri="{FF2B5EF4-FFF2-40B4-BE49-F238E27FC236}">
                  <a16:creationId xmlns:a16="http://schemas.microsoft.com/office/drawing/2014/main" id="{E0FDAC33-2E62-A128-E34D-47552623B7DF}"/>
                </a:ext>
              </a:extLst>
            </p:cNvPr>
            <p:cNvSpPr/>
            <p:nvPr/>
          </p:nvSpPr>
          <p:spPr>
            <a:xfrm>
              <a:off x="1206500" y="11499408"/>
              <a:ext cx="20349258" cy="1"/>
            </a:xfrm>
            <a:prstGeom prst="line">
              <a:avLst/>
            </a:prstGeom>
            <a:noFill/>
            <a:ln w="142875" cap="flat">
              <a:gradFill flip="none" rotWithShape="1">
                <a:gsLst>
                  <a:gs pos="0">
                    <a:srgbClr val="A99FEA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99000">
                    <a:srgbClr val="DAB7DE"/>
                  </a:gs>
                </a:gsLst>
                <a:lin ang="0" scaled="1"/>
                <a:tileRect/>
              </a:gra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4607012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Subtitle"/>
          <p:cNvSpPr txBox="1">
            <a:spLocks noGrp="1"/>
          </p:cNvSpPr>
          <p:nvPr>
            <p:ph type="body" idx="21"/>
          </p:nvPr>
        </p:nvSpPr>
        <p:spPr>
          <a:xfrm>
            <a:off x="1206500" y="12039785"/>
            <a:ext cx="19478024" cy="1003301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Documentenonderzoek</a:t>
            </a:r>
            <a:endParaRPr dirty="0"/>
          </a:p>
        </p:txBody>
      </p:sp>
      <p:sp>
        <p:nvSpPr>
          <p:cNvPr id="207" name="WErkWIJZE"/>
          <p:cNvSpPr txBox="1">
            <a:spLocks noGrp="1"/>
          </p:cNvSpPr>
          <p:nvPr>
            <p:ph type="title"/>
          </p:nvPr>
        </p:nvSpPr>
        <p:spPr>
          <a:xfrm>
            <a:off x="1206500" y="1206500"/>
            <a:ext cx="21971000" cy="1689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2000" spc="-119"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Monaco"/>
                <a:ea typeface="Monaco"/>
                <a:cs typeface="Monaco"/>
                <a:sym typeface="Monaco"/>
              </a:defRPr>
            </a:pPr>
            <a:r>
              <a:rPr lang="nl-NL" dirty="0">
                <a:latin typeface="Julius Sans One" panose="02000000000000000000" pitchFamily="2" charset="77"/>
                <a:sym typeface="Autorich Sans"/>
              </a:rPr>
              <a:t>Beoordelen van kwaliteit </a:t>
            </a:r>
            <a:endParaRPr dirty="0">
              <a:latin typeface="Julius Sans One" panose="02000000000000000000" pitchFamily="2" charset="77"/>
              <a:sym typeface="Autorich San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D8F034-544D-F2B5-8717-B18FF72C1171}"/>
              </a:ext>
            </a:extLst>
          </p:cNvPr>
          <p:cNvGrpSpPr/>
          <p:nvPr/>
        </p:nvGrpSpPr>
        <p:grpSpPr>
          <a:xfrm>
            <a:off x="19964398" y="3408376"/>
            <a:ext cx="2152504" cy="7955666"/>
            <a:chOff x="19964398" y="3408376"/>
            <a:chExt cx="2152504" cy="7955666"/>
          </a:xfrm>
        </p:grpSpPr>
        <p:sp>
          <p:nvSpPr>
            <p:cNvPr id="208" name="Line"/>
            <p:cNvSpPr/>
            <p:nvPr/>
          </p:nvSpPr>
          <p:spPr>
            <a:xfrm flipH="1" flipV="1">
              <a:off x="22086189" y="3408376"/>
              <a:ext cx="2" cy="7955666"/>
            </a:xfrm>
            <a:prstGeom prst="line">
              <a:avLst/>
            </a:prstGeom>
            <a:noFill/>
            <a:ln w="139700" cap="flat">
              <a:solidFill>
                <a:srgbClr val="A99FE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209" name="Line"/>
            <p:cNvSpPr/>
            <p:nvPr/>
          </p:nvSpPr>
          <p:spPr>
            <a:xfrm flipV="1">
              <a:off x="20035838" y="3472673"/>
              <a:ext cx="2081064" cy="1"/>
            </a:xfrm>
            <a:prstGeom prst="line">
              <a:avLst/>
            </a:prstGeom>
            <a:noFill/>
            <a:ln w="139700" cap="flat">
              <a:solidFill>
                <a:srgbClr val="A99FE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0" name="Line"/>
            <p:cNvSpPr/>
            <p:nvPr/>
          </p:nvSpPr>
          <p:spPr>
            <a:xfrm>
              <a:off x="19964398" y="11285456"/>
              <a:ext cx="2081063" cy="1"/>
            </a:xfrm>
            <a:prstGeom prst="line">
              <a:avLst/>
            </a:prstGeom>
            <a:noFill/>
            <a:ln w="139700" cap="flat">
              <a:solidFill>
                <a:srgbClr val="A99FE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9386FEA-D6B6-356E-F423-636B96824DF9}"/>
              </a:ext>
            </a:extLst>
          </p:cNvPr>
          <p:cNvGrpSpPr/>
          <p:nvPr/>
        </p:nvGrpSpPr>
        <p:grpSpPr>
          <a:xfrm>
            <a:off x="2430752" y="3374538"/>
            <a:ext cx="2167539" cy="7955666"/>
            <a:chOff x="2430752" y="3374538"/>
            <a:chExt cx="2167539" cy="7955666"/>
          </a:xfrm>
        </p:grpSpPr>
        <p:sp>
          <p:nvSpPr>
            <p:cNvPr id="212" name="Line"/>
            <p:cNvSpPr/>
            <p:nvPr/>
          </p:nvSpPr>
          <p:spPr>
            <a:xfrm flipH="1" flipV="1">
              <a:off x="2476499" y="3374538"/>
              <a:ext cx="1" cy="7955666"/>
            </a:xfrm>
            <a:prstGeom prst="line">
              <a:avLst/>
            </a:prstGeom>
            <a:noFill/>
            <a:ln w="139700" cap="flat">
              <a:solidFill>
                <a:srgbClr val="E9C4D7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3" name="Line"/>
            <p:cNvSpPr/>
            <p:nvPr/>
          </p:nvSpPr>
          <p:spPr>
            <a:xfrm flipH="1">
              <a:off x="2430752" y="3419285"/>
              <a:ext cx="2081063" cy="1"/>
            </a:xfrm>
            <a:prstGeom prst="line">
              <a:avLst/>
            </a:prstGeom>
            <a:noFill/>
            <a:ln w="139700" cap="flat">
              <a:solidFill>
                <a:srgbClr val="E9C4D7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4" name="Line"/>
            <p:cNvSpPr/>
            <p:nvPr/>
          </p:nvSpPr>
          <p:spPr>
            <a:xfrm flipH="1">
              <a:off x="2517229" y="11251617"/>
              <a:ext cx="2081062" cy="1"/>
            </a:xfrm>
            <a:prstGeom prst="line">
              <a:avLst/>
            </a:prstGeom>
            <a:noFill/>
            <a:ln w="139700" cap="flat">
              <a:solidFill>
                <a:srgbClr val="E9C4D7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16" name="Tekst…"/>
          <p:cNvSpPr txBox="1"/>
          <p:nvPr/>
        </p:nvSpPr>
        <p:spPr>
          <a:xfrm>
            <a:off x="3322154" y="5281197"/>
            <a:ext cx="17739691" cy="4372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Pct val="100000"/>
              <a:defRPr>
                <a:latin typeface="Graphik"/>
                <a:ea typeface="Graphik"/>
                <a:cs typeface="Graphik"/>
                <a:sym typeface="Graphik"/>
              </a:defRPr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Bekijk een van de volgende documenten van een van de scholen</a:t>
            </a:r>
          </a:p>
          <a:p>
            <a:pPr marL="457200" indent="-457200">
              <a:buSzPct val="100000"/>
              <a:buChar char="•"/>
              <a:defRPr>
                <a:latin typeface="Graphik"/>
                <a:ea typeface="Graphik"/>
                <a:cs typeface="Graphik"/>
                <a:sym typeface="Graphik"/>
              </a:defRPr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Taalbeleidsplan</a:t>
            </a:r>
          </a:p>
          <a:p>
            <a:pPr marL="457200" indent="-457200">
              <a:buSzPct val="100000"/>
              <a:buChar char="•"/>
              <a:defRPr>
                <a:latin typeface="Graphik"/>
                <a:ea typeface="Graphik"/>
                <a:cs typeface="Graphik"/>
                <a:sym typeface="Graphik"/>
              </a:defRPr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Rekenbeleidsplan</a:t>
            </a:r>
          </a:p>
          <a:p>
            <a:pPr marL="457200" indent="-457200">
              <a:buSzPct val="100000"/>
              <a:buChar char="•"/>
              <a:defRPr>
                <a:latin typeface="Graphik"/>
                <a:ea typeface="Graphik"/>
                <a:cs typeface="Graphik"/>
                <a:sym typeface="Graphik"/>
              </a:defRPr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Burgerschapsplan </a:t>
            </a:r>
            <a:endParaRPr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79FF2C-7F23-1E73-4882-B2169233C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Subtitle">
            <a:extLst>
              <a:ext uri="{FF2B5EF4-FFF2-40B4-BE49-F238E27FC236}">
                <a16:creationId xmlns:a16="http://schemas.microsoft.com/office/drawing/2014/main" id="{251D08DF-A289-433F-5638-E7D5C617EB5B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12039785"/>
            <a:ext cx="19478024" cy="1003301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Taal en rekenen</a:t>
            </a:r>
            <a:endParaRPr dirty="0"/>
          </a:p>
        </p:txBody>
      </p:sp>
      <p:sp>
        <p:nvSpPr>
          <p:cNvPr id="207" name="WErkWIJZE">
            <a:extLst>
              <a:ext uri="{FF2B5EF4-FFF2-40B4-BE49-F238E27FC236}">
                <a16:creationId xmlns:a16="http://schemas.microsoft.com/office/drawing/2014/main" id="{B822E666-DDC8-618F-25A5-DE4D7F0B95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206500"/>
            <a:ext cx="21971000" cy="1689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2000" spc="-119"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Monaco"/>
                <a:ea typeface="Monaco"/>
                <a:cs typeface="Monaco"/>
                <a:sym typeface="Monaco"/>
              </a:defRPr>
            </a:pPr>
            <a:r>
              <a:rPr lang="nl-NL" dirty="0">
                <a:latin typeface="Julius Sans One" panose="02000000000000000000" pitchFamily="2" charset="77"/>
                <a:sym typeface="Autorich Sans"/>
              </a:rPr>
              <a:t>Beoordelen van kwaliteit </a:t>
            </a:r>
            <a:endParaRPr dirty="0">
              <a:latin typeface="Julius Sans One" panose="02000000000000000000" pitchFamily="2" charset="77"/>
              <a:sym typeface="Autorich San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EDE5AC-6248-E684-C013-D8EEAE5B425A}"/>
              </a:ext>
            </a:extLst>
          </p:cNvPr>
          <p:cNvGrpSpPr/>
          <p:nvPr/>
        </p:nvGrpSpPr>
        <p:grpSpPr>
          <a:xfrm>
            <a:off x="19964398" y="3408376"/>
            <a:ext cx="2152504" cy="7955666"/>
            <a:chOff x="19964398" y="3408376"/>
            <a:chExt cx="2152504" cy="7955666"/>
          </a:xfrm>
        </p:grpSpPr>
        <p:sp>
          <p:nvSpPr>
            <p:cNvPr id="208" name="Line">
              <a:extLst>
                <a:ext uri="{FF2B5EF4-FFF2-40B4-BE49-F238E27FC236}">
                  <a16:creationId xmlns:a16="http://schemas.microsoft.com/office/drawing/2014/main" id="{D5EE7C4B-3AEE-84F8-98AC-6AAB24275DE8}"/>
                </a:ext>
              </a:extLst>
            </p:cNvPr>
            <p:cNvSpPr/>
            <p:nvPr/>
          </p:nvSpPr>
          <p:spPr>
            <a:xfrm flipH="1" flipV="1">
              <a:off x="22086189" y="3408376"/>
              <a:ext cx="2" cy="7955666"/>
            </a:xfrm>
            <a:prstGeom prst="line">
              <a:avLst/>
            </a:prstGeom>
            <a:noFill/>
            <a:ln w="139700" cap="flat">
              <a:solidFill>
                <a:srgbClr val="A99FE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209" name="Line">
              <a:extLst>
                <a:ext uri="{FF2B5EF4-FFF2-40B4-BE49-F238E27FC236}">
                  <a16:creationId xmlns:a16="http://schemas.microsoft.com/office/drawing/2014/main" id="{483529CD-6B13-AFA1-7338-4349E75D4F94}"/>
                </a:ext>
              </a:extLst>
            </p:cNvPr>
            <p:cNvSpPr/>
            <p:nvPr/>
          </p:nvSpPr>
          <p:spPr>
            <a:xfrm flipV="1">
              <a:off x="20035838" y="3472673"/>
              <a:ext cx="2081064" cy="1"/>
            </a:xfrm>
            <a:prstGeom prst="line">
              <a:avLst/>
            </a:prstGeom>
            <a:noFill/>
            <a:ln w="139700" cap="flat">
              <a:solidFill>
                <a:srgbClr val="A99FE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0" name="Line">
              <a:extLst>
                <a:ext uri="{FF2B5EF4-FFF2-40B4-BE49-F238E27FC236}">
                  <a16:creationId xmlns:a16="http://schemas.microsoft.com/office/drawing/2014/main" id="{33D782A2-56EA-0A5D-745C-D3EE738FA2BF}"/>
                </a:ext>
              </a:extLst>
            </p:cNvPr>
            <p:cNvSpPr/>
            <p:nvPr/>
          </p:nvSpPr>
          <p:spPr>
            <a:xfrm>
              <a:off x="19964398" y="11285456"/>
              <a:ext cx="2081063" cy="1"/>
            </a:xfrm>
            <a:prstGeom prst="line">
              <a:avLst/>
            </a:prstGeom>
            <a:noFill/>
            <a:ln w="139700" cap="flat">
              <a:solidFill>
                <a:srgbClr val="A99FE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A7C3B55-6954-5A48-858F-7A239F4C234A}"/>
              </a:ext>
            </a:extLst>
          </p:cNvPr>
          <p:cNvGrpSpPr/>
          <p:nvPr/>
        </p:nvGrpSpPr>
        <p:grpSpPr>
          <a:xfrm>
            <a:off x="2430752" y="3374538"/>
            <a:ext cx="2167539" cy="7955666"/>
            <a:chOff x="2430752" y="3374538"/>
            <a:chExt cx="2167539" cy="7955666"/>
          </a:xfrm>
        </p:grpSpPr>
        <p:sp>
          <p:nvSpPr>
            <p:cNvPr id="212" name="Line">
              <a:extLst>
                <a:ext uri="{FF2B5EF4-FFF2-40B4-BE49-F238E27FC236}">
                  <a16:creationId xmlns:a16="http://schemas.microsoft.com/office/drawing/2014/main" id="{E3277B57-E35E-50AB-F830-4101A7F359B8}"/>
                </a:ext>
              </a:extLst>
            </p:cNvPr>
            <p:cNvSpPr/>
            <p:nvPr/>
          </p:nvSpPr>
          <p:spPr>
            <a:xfrm flipH="1" flipV="1">
              <a:off x="2476499" y="3374538"/>
              <a:ext cx="1" cy="7955666"/>
            </a:xfrm>
            <a:prstGeom prst="line">
              <a:avLst/>
            </a:prstGeom>
            <a:noFill/>
            <a:ln w="139700" cap="flat">
              <a:solidFill>
                <a:srgbClr val="E9C4D7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3" name="Line">
              <a:extLst>
                <a:ext uri="{FF2B5EF4-FFF2-40B4-BE49-F238E27FC236}">
                  <a16:creationId xmlns:a16="http://schemas.microsoft.com/office/drawing/2014/main" id="{F079B95E-8C59-D249-8092-D313A36CA40B}"/>
                </a:ext>
              </a:extLst>
            </p:cNvPr>
            <p:cNvSpPr/>
            <p:nvPr/>
          </p:nvSpPr>
          <p:spPr>
            <a:xfrm flipH="1">
              <a:off x="2430752" y="3419285"/>
              <a:ext cx="2081063" cy="1"/>
            </a:xfrm>
            <a:prstGeom prst="line">
              <a:avLst/>
            </a:prstGeom>
            <a:noFill/>
            <a:ln w="139700" cap="flat">
              <a:solidFill>
                <a:srgbClr val="E9C4D7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4" name="Line">
              <a:extLst>
                <a:ext uri="{FF2B5EF4-FFF2-40B4-BE49-F238E27FC236}">
                  <a16:creationId xmlns:a16="http://schemas.microsoft.com/office/drawing/2014/main" id="{FB6872DB-1FF6-9D00-5CD2-E4C5504862E5}"/>
                </a:ext>
              </a:extLst>
            </p:cNvPr>
            <p:cNvSpPr/>
            <p:nvPr/>
          </p:nvSpPr>
          <p:spPr>
            <a:xfrm flipH="1">
              <a:off x="2517229" y="11251617"/>
              <a:ext cx="2081062" cy="1"/>
            </a:xfrm>
            <a:prstGeom prst="line">
              <a:avLst/>
            </a:prstGeom>
            <a:noFill/>
            <a:ln w="139700" cap="flat">
              <a:solidFill>
                <a:srgbClr val="E9C4D7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16" name="Tekst…">
            <a:extLst>
              <a:ext uri="{FF2B5EF4-FFF2-40B4-BE49-F238E27FC236}">
                <a16:creationId xmlns:a16="http://schemas.microsoft.com/office/drawing/2014/main" id="{AC079D87-E55E-D028-3F41-C2D6E60FA11F}"/>
              </a:ext>
            </a:extLst>
          </p:cNvPr>
          <p:cNvSpPr txBox="1"/>
          <p:nvPr/>
        </p:nvSpPr>
        <p:spPr>
          <a:xfrm>
            <a:off x="4808054" y="4622721"/>
            <a:ext cx="17739691" cy="5591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71500" indent="-571500">
              <a:buSzPct val="100000"/>
              <a:buFont typeface="Arial" panose="020B0604020202020204" pitchFamily="34" charset="0"/>
              <a:buChar char="•"/>
              <a:defRPr>
                <a:latin typeface="Graphik"/>
                <a:ea typeface="Graphik"/>
                <a:cs typeface="Graphik"/>
                <a:sym typeface="Graphik"/>
              </a:defRPr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Leerlingpopulatie</a:t>
            </a:r>
          </a:p>
          <a:p>
            <a:pPr marL="571500" indent="-571500">
              <a:buSzPct val="100000"/>
              <a:buFont typeface="Arial" panose="020B0604020202020204" pitchFamily="34" charset="0"/>
              <a:buChar char="•"/>
              <a:defRPr>
                <a:latin typeface="Graphik"/>
                <a:ea typeface="Graphik"/>
                <a:cs typeface="Graphik"/>
                <a:sym typeface="Graphik"/>
              </a:defRPr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Doelgericht </a:t>
            </a:r>
          </a:p>
          <a:p>
            <a:pPr marL="571500" indent="-571500">
              <a:buSzPct val="100000"/>
              <a:buFont typeface="Arial" panose="020B0604020202020204" pitchFamily="34" charset="0"/>
              <a:buChar char="•"/>
              <a:defRPr>
                <a:latin typeface="Graphik"/>
                <a:ea typeface="Graphik"/>
                <a:cs typeface="Graphik"/>
                <a:sym typeface="Graphik"/>
              </a:defRPr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Samenhangend</a:t>
            </a:r>
          </a:p>
          <a:p>
            <a:pPr marL="571500" indent="-571500">
              <a:buSzPct val="100000"/>
              <a:buFont typeface="Arial" panose="020B0604020202020204" pitchFamily="34" charset="0"/>
              <a:buChar char="•"/>
              <a:defRPr>
                <a:latin typeface="Graphik"/>
                <a:ea typeface="Graphik"/>
                <a:cs typeface="Graphik"/>
                <a:sym typeface="Graphik"/>
              </a:defRPr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Kerndoelen en referentieniveaus</a:t>
            </a:r>
          </a:p>
          <a:p>
            <a:pPr marL="571500" indent="-571500">
              <a:buSzPct val="100000"/>
              <a:buFont typeface="Arial" panose="020B0604020202020204" pitchFamily="34" charset="0"/>
              <a:buChar char="•"/>
              <a:defRPr>
                <a:latin typeface="Graphik"/>
                <a:ea typeface="Graphik"/>
                <a:cs typeface="Graphik"/>
                <a:sym typeface="Graphik"/>
              </a:defRPr>
            </a:pPr>
            <a:r>
              <a:rPr lang="nl-NL" dirty="0">
                <a:latin typeface="Source Sans Pro" panose="020B0503030403020204" pitchFamily="34" charset="0"/>
                <a:ea typeface="Source Sans Pro" panose="020B0503030403020204" pitchFamily="34" charset="0"/>
              </a:rPr>
              <a:t>Herkenbaar </a:t>
            </a:r>
          </a:p>
        </p:txBody>
      </p:sp>
    </p:spTree>
    <p:extLst>
      <p:ext uri="{BB962C8B-B14F-4D97-AF65-F5344CB8AC3E}">
        <p14:creationId xmlns:p14="http://schemas.microsoft.com/office/powerpoint/2010/main" val="283548679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1B6479-7DF7-DD10-473F-5EF6B41D2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Subtitle">
            <a:extLst>
              <a:ext uri="{FF2B5EF4-FFF2-40B4-BE49-F238E27FC236}">
                <a16:creationId xmlns:a16="http://schemas.microsoft.com/office/drawing/2014/main" id="{06345D90-B9B8-0491-F6F0-EC214028E944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12039785"/>
            <a:ext cx="19478024" cy="1003301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Burgerschap</a:t>
            </a:r>
            <a:endParaRPr dirty="0"/>
          </a:p>
        </p:txBody>
      </p:sp>
      <p:sp>
        <p:nvSpPr>
          <p:cNvPr id="207" name="WErkWIJZE">
            <a:extLst>
              <a:ext uri="{FF2B5EF4-FFF2-40B4-BE49-F238E27FC236}">
                <a16:creationId xmlns:a16="http://schemas.microsoft.com/office/drawing/2014/main" id="{8168E795-6D7A-DC86-B199-6E1C0A64BE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206500"/>
            <a:ext cx="21971000" cy="1689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2000" spc="-119"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Monaco"/>
                <a:ea typeface="Monaco"/>
                <a:cs typeface="Monaco"/>
                <a:sym typeface="Monaco"/>
              </a:defRPr>
            </a:pPr>
            <a:r>
              <a:rPr lang="nl-NL" dirty="0">
                <a:latin typeface="Julius Sans One" panose="02000000000000000000" pitchFamily="2" charset="77"/>
                <a:sym typeface="Autorich Sans"/>
              </a:rPr>
              <a:t>Beoordelen van kwaliteit </a:t>
            </a:r>
            <a:endParaRPr dirty="0">
              <a:latin typeface="Julius Sans One" panose="02000000000000000000" pitchFamily="2" charset="77"/>
              <a:sym typeface="Autorich San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AE6507-3940-B8E8-9AA8-E115F684FA6B}"/>
              </a:ext>
            </a:extLst>
          </p:cNvPr>
          <p:cNvGrpSpPr/>
          <p:nvPr/>
        </p:nvGrpSpPr>
        <p:grpSpPr>
          <a:xfrm>
            <a:off x="19964398" y="3408376"/>
            <a:ext cx="2152504" cy="7955666"/>
            <a:chOff x="19964398" y="3408376"/>
            <a:chExt cx="2152504" cy="7955666"/>
          </a:xfrm>
        </p:grpSpPr>
        <p:sp>
          <p:nvSpPr>
            <p:cNvPr id="208" name="Line">
              <a:extLst>
                <a:ext uri="{FF2B5EF4-FFF2-40B4-BE49-F238E27FC236}">
                  <a16:creationId xmlns:a16="http://schemas.microsoft.com/office/drawing/2014/main" id="{BC69E5D2-B63C-EFFC-5D00-ABB4BA79A677}"/>
                </a:ext>
              </a:extLst>
            </p:cNvPr>
            <p:cNvSpPr/>
            <p:nvPr/>
          </p:nvSpPr>
          <p:spPr>
            <a:xfrm flipH="1" flipV="1">
              <a:off x="22086189" y="3408376"/>
              <a:ext cx="2" cy="7955666"/>
            </a:xfrm>
            <a:prstGeom prst="line">
              <a:avLst/>
            </a:prstGeom>
            <a:noFill/>
            <a:ln w="139700" cap="flat">
              <a:solidFill>
                <a:srgbClr val="A99FE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209" name="Line">
              <a:extLst>
                <a:ext uri="{FF2B5EF4-FFF2-40B4-BE49-F238E27FC236}">
                  <a16:creationId xmlns:a16="http://schemas.microsoft.com/office/drawing/2014/main" id="{B360EDD1-0C78-1F71-134A-17B6D38B6E51}"/>
                </a:ext>
              </a:extLst>
            </p:cNvPr>
            <p:cNvSpPr/>
            <p:nvPr/>
          </p:nvSpPr>
          <p:spPr>
            <a:xfrm flipV="1">
              <a:off x="20035838" y="3472673"/>
              <a:ext cx="2081064" cy="1"/>
            </a:xfrm>
            <a:prstGeom prst="line">
              <a:avLst/>
            </a:prstGeom>
            <a:noFill/>
            <a:ln w="139700" cap="flat">
              <a:solidFill>
                <a:srgbClr val="A99FE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0" name="Line">
              <a:extLst>
                <a:ext uri="{FF2B5EF4-FFF2-40B4-BE49-F238E27FC236}">
                  <a16:creationId xmlns:a16="http://schemas.microsoft.com/office/drawing/2014/main" id="{763FC546-765C-DA0F-C955-8E31651B2840}"/>
                </a:ext>
              </a:extLst>
            </p:cNvPr>
            <p:cNvSpPr/>
            <p:nvPr/>
          </p:nvSpPr>
          <p:spPr>
            <a:xfrm>
              <a:off x="19964398" y="11285456"/>
              <a:ext cx="2081063" cy="1"/>
            </a:xfrm>
            <a:prstGeom prst="line">
              <a:avLst/>
            </a:prstGeom>
            <a:noFill/>
            <a:ln w="139700" cap="flat">
              <a:solidFill>
                <a:srgbClr val="A99FE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D22941B-607A-DAE8-5308-035B6C5F0A88}"/>
              </a:ext>
            </a:extLst>
          </p:cNvPr>
          <p:cNvGrpSpPr/>
          <p:nvPr/>
        </p:nvGrpSpPr>
        <p:grpSpPr>
          <a:xfrm>
            <a:off x="2430752" y="3374538"/>
            <a:ext cx="2167539" cy="7955666"/>
            <a:chOff x="2430752" y="3374538"/>
            <a:chExt cx="2167539" cy="7955666"/>
          </a:xfrm>
        </p:grpSpPr>
        <p:sp>
          <p:nvSpPr>
            <p:cNvPr id="212" name="Line">
              <a:extLst>
                <a:ext uri="{FF2B5EF4-FFF2-40B4-BE49-F238E27FC236}">
                  <a16:creationId xmlns:a16="http://schemas.microsoft.com/office/drawing/2014/main" id="{A1FF9620-0350-E66F-8228-DB8655190DCB}"/>
                </a:ext>
              </a:extLst>
            </p:cNvPr>
            <p:cNvSpPr/>
            <p:nvPr/>
          </p:nvSpPr>
          <p:spPr>
            <a:xfrm flipH="1" flipV="1">
              <a:off x="2476499" y="3374538"/>
              <a:ext cx="1" cy="7955666"/>
            </a:xfrm>
            <a:prstGeom prst="line">
              <a:avLst/>
            </a:prstGeom>
            <a:noFill/>
            <a:ln w="139700" cap="flat">
              <a:solidFill>
                <a:srgbClr val="E9C4D7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3" name="Line">
              <a:extLst>
                <a:ext uri="{FF2B5EF4-FFF2-40B4-BE49-F238E27FC236}">
                  <a16:creationId xmlns:a16="http://schemas.microsoft.com/office/drawing/2014/main" id="{1A149827-1835-3D79-CD03-E809A5D0FF44}"/>
                </a:ext>
              </a:extLst>
            </p:cNvPr>
            <p:cNvSpPr/>
            <p:nvPr/>
          </p:nvSpPr>
          <p:spPr>
            <a:xfrm flipH="1">
              <a:off x="2430752" y="3419285"/>
              <a:ext cx="2081063" cy="1"/>
            </a:xfrm>
            <a:prstGeom prst="line">
              <a:avLst/>
            </a:prstGeom>
            <a:noFill/>
            <a:ln w="139700" cap="flat">
              <a:solidFill>
                <a:srgbClr val="E9C4D7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4" name="Line">
              <a:extLst>
                <a:ext uri="{FF2B5EF4-FFF2-40B4-BE49-F238E27FC236}">
                  <a16:creationId xmlns:a16="http://schemas.microsoft.com/office/drawing/2014/main" id="{99DC4C4F-B949-58CC-E40E-23FB3A5BDCEA}"/>
                </a:ext>
              </a:extLst>
            </p:cNvPr>
            <p:cNvSpPr/>
            <p:nvPr/>
          </p:nvSpPr>
          <p:spPr>
            <a:xfrm flipH="1">
              <a:off x="2517229" y="11251617"/>
              <a:ext cx="2081062" cy="1"/>
            </a:xfrm>
            <a:prstGeom prst="line">
              <a:avLst/>
            </a:prstGeom>
            <a:noFill/>
            <a:ln w="139700" cap="flat">
              <a:solidFill>
                <a:srgbClr val="E9C4D7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16" name="Tekst…">
            <a:extLst>
              <a:ext uri="{FF2B5EF4-FFF2-40B4-BE49-F238E27FC236}">
                <a16:creationId xmlns:a16="http://schemas.microsoft.com/office/drawing/2014/main" id="{86781606-C07A-862E-09FE-1D8AD9EE299F}"/>
              </a:ext>
            </a:extLst>
          </p:cNvPr>
          <p:cNvSpPr txBox="1"/>
          <p:nvPr/>
        </p:nvSpPr>
        <p:spPr>
          <a:xfrm>
            <a:off x="4857751" y="3803176"/>
            <a:ext cx="15392400" cy="7166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indent="-571500">
              <a:buSzPct val="100000"/>
              <a:buFont typeface="Arial" panose="020B0604020202020204" pitchFamily="34" charset="0"/>
              <a:buChar char="•"/>
              <a:defRPr>
                <a:latin typeface="Graphik"/>
                <a:ea typeface="Graphik"/>
                <a:cs typeface="Graphik"/>
                <a:sym typeface="Graphik"/>
              </a:defRPr>
            </a:pPr>
            <a:r>
              <a:rPr lang="nl-NL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Leerlingpopulatie</a:t>
            </a:r>
          </a:p>
          <a:p>
            <a:pPr marL="571500" indent="-571500">
              <a:buSzPct val="100000"/>
              <a:buFont typeface="Arial" panose="020B0604020202020204" pitchFamily="34" charset="0"/>
              <a:buChar char="•"/>
              <a:defRPr>
                <a:latin typeface="Graphik"/>
                <a:ea typeface="Graphik"/>
                <a:cs typeface="Graphik"/>
                <a:sym typeface="Graphik"/>
              </a:defRPr>
            </a:pPr>
            <a:r>
              <a:rPr lang="nl-NL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Doelgericht </a:t>
            </a:r>
          </a:p>
          <a:p>
            <a:pPr marL="571500" indent="-571500">
              <a:buSzPct val="100000"/>
              <a:buFont typeface="Arial" panose="020B0604020202020204" pitchFamily="34" charset="0"/>
              <a:buChar char="•"/>
              <a:defRPr>
                <a:latin typeface="Graphik"/>
                <a:ea typeface="Graphik"/>
                <a:cs typeface="Graphik"/>
                <a:sym typeface="Graphik"/>
              </a:defRPr>
            </a:pPr>
            <a:r>
              <a:rPr lang="nl-NL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Samenhangend</a:t>
            </a:r>
          </a:p>
          <a:p>
            <a:pPr marL="571500" indent="-571500">
              <a:buSzPct val="100000"/>
              <a:buFont typeface="Arial" panose="020B0604020202020204" pitchFamily="34" charset="0"/>
              <a:buChar char="•"/>
              <a:defRPr>
                <a:latin typeface="Graphik"/>
                <a:ea typeface="Graphik"/>
                <a:cs typeface="Graphik"/>
                <a:sym typeface="Graphik"/>
              </a:defRPr>
            </a:pPr>
            <a:r>
              <a:rPr lang="nl-NL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Kerndoelen</a:t>
            </a:r>
          </a:p>
          <a:p>
            <a:pPr marL="571500" indent="-571500">
              <a:buSzPct val="100000"/>
              <a:buFont typeface="Arial" panose="020B0604020202020204" pitchFamily="34" charset="0"/>
              <a:buChar char="•"/>
              <a:defRPr>
                <a:latin typeface="Graphik"/>
                <a:ea typeface="Graphik"/>
                <a:cs typeface="Graphik"/>
                <a:sym typeface="Graphik"/>
              </a:defRPr>
            </a:pPr>
            <a:r>
              <a:rPr lang="nl-NL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Herkenbaar </a:t>
            </a:r>
          </a:p>
          <a:p>
            <a:pPr marL="571500" indent="-571500">
              <a:buSzPct val="100000"/>
              <a:buFont typeface="Arial" panose="020B0604020202020204" pitchFamily="34" charset="0"/>
              <a:buChar char="•"/>
              <a:defRPr>
                <a:latin typeface="Graphik"/>
                <a:ea typeface="Graphik"/>
                <a:cs typeface="Graphik"/>
                <a:sym typeface="Graphik"/>
              </a:defRPr>
            </a:pPr>
            <a:r>
              <a:rPr lang="nl-NL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Bevordering basiswaarden democratische rechtstaat</a:t>
            </a:r>
          </a:p>
          <a:p>
            <a:pPr marL="571500" indent="-571500">
              <a:buSzPct val="100000"/>
              <a:buFont typeface="Arial" panose="020B0604020202020204" pitchFamily="34" charset="0"/>
              <a:buChar char="•"/>
              <a:defRPr>
                <a:latin typeface="Graphik"/>
                <a:ea typeface="Graphik"/>
                <a:cs typeface="Graphik"/>
                <a:sym typeface="Graphik"/>
              </a:defRPr>
            </a:pPr>
            <a:r>
              <a:rPr lang="nl-NL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Sociale en maatschappelijke competenties </a:t>
            </a:r>
          </a:p>
        </p:txBody>
      </p:sp>
    </p:spTree>
    <p:extLst>
      <p:ext uri="{BB962C8B-B14F-4D97-AF65-F5344CB8AC3E}">
        <p14:creationId xmlns:p14="http://schemas.microsoft.com/office/powerpoint/2010/main" val="67602038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A37A35-D26E-7F21-4233-8DB878994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5258" y="-1535283"/>
            <a:ext cx="17211593" cy="17211593"/>
          </a:xfrm>
          <a:prstGeom prst="rect">
            <a:avLst/>
          </a:prstGeom>
        </p:spPr>
      </p:pic>
      <p:sp>
        <p:nvSpPr>
          <p:cNvPr id="187" name="Caption"/>
          <p:cNvSpPr/>
          <p:nvPr/>
        </p:nvSpPr>
        <p:spPr>
          <a:xfrm>
            <a:off x="-1009520" y="14412963"/>
            <a:ext cx="20277051" cy="5430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6200" tIns="76200" rIns="76200" bIns="76200" numCol="1" anchor="t">
            <a:noAutofit/>
          </a:bodyPr>
          <a:lstStyle>
            <a:lvl1pPr algn="ctr" defTabSz="825500">
              <a:spcBef>
                <a:spcPts val="0"/>
              </a:spcBef>
              <a:defRPr sz="24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Caption</a:t>
            </a:r>
          </a:p>
        </p:txBody>
      </p:sp>
      <p:sp>
        <p:nvSpPr>
          <p:cNvPr id="189" name="Slide Subtitle"/>
          <p:cNvSpPr txBox="1">
            <a:spLocks noGrp="1"/>
          </p:cNvSpPr>
          <p:nvPr>
            <p:ph type="body" idx="21"/>
          </p:nvPr>
        </p:nvSpPr>
        <p:spPr>
          <a:xfrm>
            <a:off x="1206500" y="2987610"/>
            <a:ext cx="21971000" cy="1003301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Vervolg</a:t>
            </a:r>
            <a:endParaRPr dirty="0"/>
          </a:p>
        </p:txBody>
      </p:sp>
      <p:sp>
        <p:nvSpPr>
          <p:cNvPr id="190" name="TOdAY AdVIES"/>
          <p:cNvSpPr txBox="1">
            <a:spLocks noGrp="1"/>
          </p:cNvSpPr>
          <p:nvPr>
            <p:ph type="title"/>
          </p:nvPr>
        </p:nvSpPr>
        <p:spPr>
          <a:xfrm>
            <a:off x="1206500" y="1206500"/>
            <a:ext cx="21971000" cy="1689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2000" spc="-119"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Monaco"/>
                <a:ea typeface="Monaco"/>
                <a:cs typeface="Monaco"/>
                <a:sym typeface="Monaco"/>
              </a:defRPr>
            </a:pPr>
            <a:r>
              <a:rPr dirty="0" err="1">
                <a:latin typeface="Autorich Sans"/>
                <a:ea typeface="Autorich Sans"/>
                <a:cs typeface="Autorich Sans"/>
                <a:sym typeface="Autorich Sans"/>
              </a:rPr>
              <a:t>TOdAY</a:t>
            </a:r>
            <a:r>
              <a:rPr dirty="0">
                <a:latin typeface="Autorich Sans"/>
                <a:ea typeface="Autorich Sans"/>
                <a:cs typeface="Autorich Sans"/>
                <a:sym typeface="Autorich Sans"/>
              </a:rPr>
              <a:t> </a:t>
            </a:r>
            <a:r>
              <a:rPr dirty="0" err="1">
                <a:latin typeface="Autorich Sans"/>
                <a:ea typeface="Autorich Sans"/>
                <a:cs typeface="Autorich Sans"/>
                <a:sym typeface="Autorich Sans"/>
              </a:rPr>
              <a:t>AdVIES</a:t>
            </a:r>
            <a:endParaRPr dirty="0">
              <a:latin typeface="Autorich Sans"/>
              <a:ea typeface="Autorich Sans"/>
              <a:cs typeface="Autorich Sans"/>
              <a:sym typeface="Autorich Sans"/>
            </a:endParaRPr>
          </a:p>
        </p:txBody>
      </p:sp>
      <p:sp>
        <p:nvSpPr>
          <p:cNvPr id="191" name="Tekst…"/>
          <p:cNvSpPr txBox="1"/>
          <p:nvPr/>
        </p:nvSpPr>
        <p:spPr>
          <a:xfrm>
            <a:off x="1206500" y="4908471"/>
            <a:ext cx="21971001" cy="4372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Pct val="100000"/>
              <a:defRPr>
                <a:solidFill>
                  <a:srgbClr val="D3B7DB"/>
                </a:solidFill>
              </a:defRPr>
            </a:pPr>
            <a:r>
              <a:rPr lang="nl-NL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OP2 </a:t>
            </a:r>
          </a:p>
          <a:p>
            <a:pPr marL="457200" indent="-457200">
              <a:buSzPct val="100000"/>
              <a:buChar char="•"/>
              <a:defRPr>
                <a:solidFill>
                  <a:srgbClr val="D3B7DB"/>
                </a:solidFill>
              </a:defRPr>
            </a:pPr>
            <a:r>
              <a:rPr lang="nl-NL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(taal)achterstandenbeleid</a:t>
            </a:r>
          </a:p>
          <a:p>
            <a:pPr marL="457200" indent="-457200">
              <a:buSzPct val="100000"/>
              <a:buChar char="•"/>
              <a:defRPr>
                <a:solidFill>
                  <a:srgbClr val="D3B7DB"/>
                </a:solidFill>
              </a:defRPr>
            </a:pPr>
            <a:r>
              <a:rPr lang="nl-NL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OPP’s</a:t>
            </a:r>
            <a:r>
              <a:rPr lang="nl-NL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</a:t>
            </a:r>
          </a:p>
          <a:p>
            <a:pPr marL="457200" indent="-457200">
              <a:buSzPct val="100000"/>
              <a:buChar char="•"/>
              <a:defRPr>
                <a:solidFill>
                  <a:srgbClr val="D3B7DB"/>
                </a:solidFill>
              </a:defRPr>
            </a:pPr>
            <a:endParaRPr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1C9D5"/>
            </a:gs>
            <a:gs pos="100000">
              <a:srgbClr val="9795EA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CDFA3D-7286-0D59-21FC-0F5B5BC25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Leonie van de Kant">
            <a:extLst>
              <a:ext uri="{FF2B5EF4-FFF2-40B4-BE49-F238E27FC236}">
                <a16:creationId xmlns:a16="http://schemas.microsoft.com/office/drawing/2014/main" id="{D9668E33-D534-096C-F481-7529C62E5B14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nl-NL" dirty="0">
                <a:latin typeface="Julius Sans One" panose="02000000000000000000" pitchFamily="2" charset="77"/>
              </a:rPr>
              <a:t>OP0 - Basisvaardigheden</a:t>
            </a:r>
            <a:endParaRPr dirty="0">
              <a:latin typeface="Julius Sans One" panose="02000000000000000000" pitchFamily="2" charset="77"/>
            </a:endParaRPr>
          </a:p>
        </p:txBody>
      </p:sp>
      <p:sp>
        <p:nvSpPr>
          <p:cNvPr id="182" name="Today is a perfect day to start…..">
            <a:extLst>
              <a:ext uri="{FF2B5EF4-FFF2-40B4-BE49-F238E27FC236}">
                <a16:creationId xmlns:a16="http://schemas.microsoft.com/office/drawing/2014/main" id="{BA573E1D-F429-C2C9-9C45-1758864B4123}"/>
              </a:ext>
            </a:extLst>
          </p:cNvPr>
          <p:cNvSpPr txBox="1">
            <a:spLocks noGrp="1"/>
          </p:cNvSpPr>
          <p:nvPr>
            <p:ph type="subTitle" sz="quarter" idx="1"/>
          </p:nvPr>
        </p:nvSpPr>
        <p:spPr>
          <a:xfrm>
            <a:off x="1439058" y="3384431"/>
            <a:ext cx="21971001" cy="706051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14400" indent="-914400">
              <a:buAutoNum type="arabicPeriod"/>
            </a:pPr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Inspectie: kadertekst ontleed</a:t>
            </a:r>
          </a:p>
          <a:p>
            <a:pPr marL="914400" indent="-914400">
              <a:buAutoNum type="arabicPeriod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2. Vertaling naar de praktijk</a:t>
            </a:r>
          </a:p>
          <a:p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3. Taal, rekenen en burgerschap</a:t>
            </a:r>
          </a:p>
          <a:p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4. Oefenen met beoordelen van kwaliteit</a:t>
            </a:r>
          </a:p>
          <a:p>
            <a:pPr marL="685800" indent="-685800">
              <a:buFontTx/>
              <a:buChar char="-"/>
            </a:pPr>
            <a:endParaRPr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TOdAY AdVIES">
            <a:extLst>
              <a:ext uri="{FF2B5EF4-FFF2-40B4-BE49-F238E27FC236}">
                <a16:creationId xmlns:a16="http://schemas.microsoft.com/office/drawing/2014/main" id="{DD605B7E-7EAA-03C6-3044-03DB4304414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06498" y="1206500"/>
            <a:ext cx="21971004" cy="1752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Produkt Extralight"/>
              </a:defRPr>
            </a:pPr>
            <a:r>
              <a:rPr lang="nl-NL" dirty="0">
                <a:latin typeface="Julius Sans One" panose="02000000000000000000" pitchFamily="2" charset="77"/>
              </a:rPr>
              <a:t>Opbouw</a:t>
            </a:r>
            <a:endParaRPr dirty="0">
              <a:latin typeface="Julius Sans One" panose="02000000000000000000" pitchFamily="2" charset="77"/>
              <a:sym typeface="Autorich Sans"/>
            </a:endParaRPr>
          </a:p>
        </p:txBody>
      </p:sp>
      <p:pic>
        <p:nvPicPr>
          <p:cNvPr id="184" name="1024x1024_fav_trns_1024x1024_logomark_black.png" descr="1024x1024_fav_trns_1024x1024_logomark_black.png">
            <a:extLst>
              <a:ext uri="{FF2B5EF4-FFF2-40B4-BE49-F238E27FC236}">
                <a16:creationId xmlns:a16="http://schemas.microsoft.com/office/drawing/2014/main" id="{3F63D517-8E3C-9200-53EA-4DA0E68DD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2571" y="10444943"/>
            <a:ext cx="2928152" cy="29281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1451671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86591B-F124-DE10-CC9B-73A549988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Subtitle">
            <a:extLst>
              <a:ext uri="{FF2B5EF4-FFF2-40B4-BE49-F238E27FC236}">
                <a16:creationId xmlns:a16="http://schemas.microsoft.com/office/drawing/2014/main" id="{CF759BE7-F162-E4C9-6668-BFAAC5DDFEF5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12039785"/>
            <a:ext cx="19478024" cy="1003301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De bedoeling</a:t>
            </a:r>
            <a:endParaRPr dirty="0"/>
          </a:p>
        </p:txBody>
      </p:sp>
      <p:sp>
        <p:nvSpPr>
          <p:cNvPr id="198" name="STAPPENPLAN">
            <a:extLst>
              <a:ext uri="{FF2B5EF4-FFF2-40B4-BE49-F238E27FC236}">
                <a16:creationId xmlns:a16="http://schemas.microsoft.com/office/drawing/2014/main" id="{F5192BFA-E75A-048F-2442-F9FCD176C9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206500"/>
            <a:ext cx="21971000" cy="1689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2000" spc="-119"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r>
              <a:rPr lang="nl-NL" dirty="0">
                <a:latin typeface="Julius Sans One" panose="02000000000000000000" pitchFamily="2" charset="77"/>
              </a:rPr>
              <a:t>Standaard OP0</a:t>
            </a:r>
            <a:endParaRPr dirty="0">
              <a:latin typeface="Julius Sans One" panose="02000000000000000000" pitchFamily="2" charset="77"/>
            </a:endParaRPr>
          </a:p>
        </p:txBody>
      </p:sp>
      <p:sp>
        <p:nvSpPr>
          <p:cNvPr id="199" name="Tekst…">
            <a:extLst>
              <a:ext uri="{FF2B5EF4-FFF2-40B4-BE49-F238E27FC236}">
                <a16:creationId xmlns:a16="http://schemas.microsoft.com/office/drawing/2014/main" id="{8A58D44E-81CD-3CD9-185E-163D9D453871}"/>
              </a:ext>
            </a:extLst>
          </p:cNvPr>
          <p:cNvSpPr txBox="1"/>
          <p:nvPr/>
        </p:nvSpPr>
        <p:spPr>
          <a:xfrm>
            <a:off x="1206499" y="2899282"/>
            <a:ext cx="21971001" cy="7425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Clr>
                <a:srgbClr val="A99FEA"/>
              </a:buClr>
              <a:buSzPct val="100000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nl-NL" i="1" noProof="0" dirty="0">
                <a:solidFill>
                  <a:schemeClr val="bg2">
                    <a:lumMod val="10000"/>
                  </a:schemeClr>
                </a:solidFill>
                <a:sym typeface="Graphik"/>
              </a:rPr>
              <a:t>Waarom is er nu extra aandacht voor?</a:t>
            </a:r>
            <a:endParaRPr lang="nl-NL" i="1" noProof="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571500" lvl="1" indent="-571500">
              <a:buClr>
                <a:srgbClr val="A99FEA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nl-NL" noProof="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Dalende prestaties op taal en rekenen in vergelijking eerdere jaren en internationale benchmarks– PISA onderzoek  </a:t>
            </a:r>
          </a:p>
          <a:p>
            <a:pPr marL="571500" indent="-571500">
              <a:buClr>
                <a:srgbClr val="A99FEA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nl-NL" noProof="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Corona-effect: de COVID-19 pandemie heeft problemen met basisvaardigheden vergroot</a:t>
            </a:r>
          </a:p>
          <a:p>
            <a:pPr marL="571500" indent="-571500">
              <a:buClr>
                <a:srgbClr val="A99FEA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nl-NL" noProof="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Polarisatie, desinformatie en segregatie  </a:t>
            </a:r>
          </a:p>
          <a:p>
            <a:pPr marL="571500" indent="-571500">
              <a:buClr>
                <a:srgbClr val="A99FEA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lang="nl-NL" noProof="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571500" indent="-571500">
              <a:buClr>
                <a:srgbClr val="A99FEA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nl-NL" noProof="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Fun </a:t>
            </a:r>
            <a:r>
              <a:rPr lang="nl-NL" noProof="0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fact</a:t>
            </a:r>
            <a:r>
              <a:rPr lang="nl-NL" noProof="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OP0 is nieuwe standaard, maar geen nieuwe wetten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C5ABC1-F184-1246-F0A6-CD807733F09A}"/>
              </a:ext>
            </a:extLst>
          </p:cNvPr>
          <p:cNvGrpSpPr/>
          <p:nvPr/>
        </p:nvGrpSpPr>
        <p:grpSpPr>
          <a:xfrm>
            <a:off x="1206500" y="11059214"/>
            <a:ext cx="22818077" cy="3055622"/>
            <a:chOff x="1206500" y="11059214"/>
            <a:chExt cx="22818077" cy="3055622"/>
          </a:xfrm>
        </p:grpSpPr>
        <p:grpSp>
          <p:nvGrpSpPr>
            <p:cNvPr id="202" name="Image Gallery">
              <a:extLst>
                <a:ext uri="{FF2B5EF4-FFF2-40B4-BE49-F238E27FC236}">
                  <a16:creationId xmlns:a16="http://schemas.microsoft.com/office/drawing/2014/main" id="{824DBBFC-E3C6-41B0-3F9F-2BA121113318}"/>
                </a:ext>
              </a:extLst>
            </p:cNvPr>
            <p:cNvGrpSpPr/>
            <p:nvPr/>
          </p:nvGrpSpPr>
          <p:grpSpPr>
            <a:xfrm>
              <a:off x="21164880" y="11059214"/>
              <a:ext cx="2859697" cy="3055622"/>
              <a:chOff x="0" y="0"/>
              <a:chExt cx="2859696" cy="3055619"/>
            </a:xfrm>
          </p:grpSpPr>
          <p:pic>
            <p:nvPicPr>
              <p:cNvPr id="200" name="1024x1024_fav_r_1024x1024_logomark.png" descr="1024x1024_fav_r_1024x1024_logomark.png">
                <a:extLst>
                  <a:ext uri="{FF2B5EF4-FFF2-40B4-BE49-F238E27FC236}">
                    <a16:creationId xmlns:a16="http://schemas.microsoft.com/office/drawing/2014/main" id="{09B3A65E-971E-2504-7FA4-CDDA19A7AD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t="4610" b="4610"/>
              <a:stretch>
                <a:fillRect/>
              </a:stretch>
            </p:blipFill>
            <p:spPr>
              <a:xfrm>
                <a:off x="87924" y="0"/>
                <a:ext cx="2683848" cy="24363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1" name="Caption">
                <a:extLst>
                  <a:ext uri="{FF2B5EF4-FFF2-40B4-BE49-F238E27FC236}">
                    <a16:creationId xmlns:a16="http://schemas.microsoft.com/office/drawing/2014/main" id="{531CE399-57B6-B0C5-E452-BD62F2B08A88}"/>
                  </a:ext>
                </a:extLst>
              </p:cNvPr>
              <p:cNvSpPr/>
              <p:nvPr/>
            </p:nvSpPr>
            <p:spPr>
              <a:xfrm>
                <a:off x="0" y="2512567"/>
                <a:ext cx="2859697" cy="543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6200" tIns="76200" rIns="76200" bIns="76200" numCol="1" anchor="t">
                <a:noAutofit/>
              </a:bodyPr>
              <a:lstStyle>
                <a:lvl1pPr algn="ctr" defTabSz="825500">
                  <a:spcBef>
                    <a:spcPts val="0"/>
                  </a:spcBef>
                  <a:defRPr sz="2400"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r>
                  <a:t>Caption</a:t>
                </a:r>
              </a:p>
            </p:txBody>
          </p:sp>
        </p:grpSp>
        <p:sp>
          <p:nvSpPr>
            <p:cNvPr id="203" name="Line">
              <a:extLst>
                <a:ext uri="{FF2B5EF4-FFF2-40B4-BE49-F238E27FC236}">
                  <a16:creationId xmlns:a16="http://schemas.microsoft.com/office/drawing/2014/main" id="{2D2E8174-9D89-B410-E3E0-CDD20F2FC41C}"/>
                </a:ext>
              </a:extLst>
            </p:cNvPr>
            <p:cNvSpPr/>
            <p:nvPr/>
          </p:nvSpPr>
          <p:spPr>
            <a:xfrm>
              <a:off x="1206500" y="11499408"/>
              <a:ext cx="20349258" cy="1"/>
            </a:xfrm>
            <a:prstGeom prst="line">
              <a:avLst/>
            </a:prstGeom>
            <a:noFill/>
            <a:ln w="142875" cap="flat">
              <a:gradFill flip="none" rotWithShape="1">
                <a:gsLst>
                  <a:gs pos="0">
                    <a:srgbClr val="A99FEA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99000">
                    <a:srgbClr val="DAB7DE"/>
                  </a:gs>
                </a:gsLst>
                <a:lin ang="0" scaled="1"/>
                <a:tileRect/>
              </a:gra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347173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Subtitle"/>
          <p:cNvSpPr txBox="1">
            <a:spLocks noGrp="1"/>
          </p:cNvSpPr>
          <p:nvPr>
            <p:ph type="body" idx="21"/>
          </p:nvPr>
        </p:nvSpPr>
        <p:spPr>
          <a:xfrm>
            <a:off x="1206500" y="12039785"/>
            <a:ext cx="19478024" cy="1003301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De bedoeling</a:t>
            </a:r>
            <a:endParaRPr dirty="0"/>
          </a:p>
        </p:txBody>
      </p:sp>
      <p:sp>
        <p:nvSpPr>
          <p:cNvPr id="198" name="STAPPENPLAN"/>
          <p:cNvSpPr txBox="1">
            <a:spLocks noGrp="1"/>
          </p:cNvSpPr>
          <p:nvPr>
            <p:ph type="title"/>
          </p:nvPr>
        </p:nvSpPr>
        <p:spPr>
          <a:xfrm>
            <a:off x="1206500" y="1206500"/>
            <a:ext cx="21971000" cy="1689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2000" spc="-119"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r>
              <a:rPr lang="nl-NL" dirty="0">
                <a:latin typeface="Julius Sans One" panose="02000000000000000000" pitchFamily="2" charset="77"/>
              </a:rPr>
              <a:t>Kadertekst</a:t>
            </a:r>
            <a:endParaRPr dirty="0">
              <a:latin typeface="Julius Sans One" panose="02000000000000000000" pitchFamily="2" charset="77"/>
            </a:endParaRPr>
          </a:p>
        </p:txBody>
      </p:sp>
      <p:sp>
        <p:nvSpPr>
          <p:cNvPr id="199" name="Tekst…"/>
          <p:cNvSpPr txBox="1"/>
          <p:nvPr/>
        </p:nvSpPr>
        <p:spPr>
          <a:xfrm>
            <a:off x="1206499" y="2899282"/>
            <a:ext cx="21971001" cy="7425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Clr>
                <a:srgbClr val="A99FEA"/>
              </a:buClr>
              <a:buSzPct val="100000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en-GB" i="1" dirty="0">
                <a:solidFill>
                  <a:schemeClr val="bg2">
                    <a:lumMod val="10000"/>
                  </a:schemeClr>
                </a:solidFill>
                <a:sym typeface="Graphik"/>
              </a:rPr>
              <a:t>Het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sym typeface="Graphik"/>
              </a:rPr>
              <a:t>onderwijs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sym typeface="Graphik"/>
              </a:rPr>
              <a:t> in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sym typeface="Graphik"/>
              </a:rPr>
              <a:t>basisvaardigheden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sym typeface="Graphik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sym typeface="Graphik"/>
              </a:rPr>
              <a:t>bereidt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sym typeface="Graphik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sym typeface="Graphik"/>
              </a:rPr>
              <a:t>leerlingen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sym typeface="Graphik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sym typeface="Graphik"/>
              </a:rPr>
              <a:t>voor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sym typeface="Graphik"/>
              </a:rPr>
              <a:t> op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sym typeface="Graphik"/>
              </a:rPr>
              <a:t>vervolgonderwijs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sym typeface="Graphik"/>
              </a:rPr>
              <a:t>,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sym typeface="Graphik"/>
              </a:rPr>
              <a:t>arbeidsmarkt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sym typeface="Graphik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sym typeface="Graphik"/>
              </a:rPr>
              <a:t>en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sym typeface="Graphik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sym typeface="Graphik"/>
              </a:rPr>
              <a:t>samenleving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sym typeface="Graphik"/>
              </a:rPr>
              <a:t>.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marL="571500" lvl="1" indent="-571500">
              <a:buClr>
                <a:srgbClr val="A99FEA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Maatschappelijke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participatie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marL="571500" lvl="1" indent="-571500">
              <a:buClr>
                <a:srgbClr val="A99FEA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Onderwijssucces</a:t>
            </a:r>
            <a:endParaRPr lang="en-GB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571500" lvl="1" indent="-571500">
              <a:buClr>
                <a:srgbClr val="A99FEA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Kansengelijkheid</a:t>
            </a:r>
            <a:endParaRPr lang="en-GB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571500" lvl="1" indent="-571500">
              <a:buClr>
                <a:srgbClr val="A99FEA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nl-NL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Kritische denken</a:t>
            </a:r>
          </a:p>
          <a:p>
            <a:pPr lvl="1" indent="0">
              <a:buClr>
                <a:srgbClr val="A99FEA"/>
              </a:buClr>
              <a:buSzPct val="100000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nl-NL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Koppeling met vervolgonderwijs en de samenleving, dus transfer, toepasbaarheid en samenhang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B21198-2C7D-988A-59BC-0E0C406B0E3C}"/>
              </a:ext>
            </a:extLst>
          </p:cNvPr>
          <p:cNvGrpSpPr/>
          <p:nvPr/>
        </p:nvGrpSpPr>
        <p:grpSpPr>
          <a:xfrm>
            <a:off x="1206500" y="11059214"/>
            <a:ext cx="22818077" cy="3055622"/>
            <a:chOff x="1206500" y="11059214"/>
            <a:chExt cx="22818077" cy="3055622"/>
          </a:xfrm>
        </p:grpSpPr>
        <p:grpSp>
          <p:nvGrpSpPr>
            <p:cNvPr id="202" name="Image Gallery"/>
            <p:cNvGrpSpPr/>
            <p:nvPr/>
          </p:nvGrpSpPr>
          <p:grpSpPr>
            <a:xfrm>
              <a:off x="21164880" y="11059214"/>
              <a:ext cx="2859697" cy="3055622"/>
              <a:chOff x="0" y="0"/>
              <a:chExt cx="2859696" cy="3055619"/>
            </a:xfrm>
          </p:grpSpPr>
          <p:pic>
            <p:nvPicPr>
              <p:cNvPr id="200" name="1024x1024_fav_r_1024x1024_logomark.png" descr="1024x1024_fav_r_1024x1024_logomark.png"/>
              <p:cNvPicPr>
                <a:picLocks noChangeAspect="1"/>
              </p:cNvPicPr>
              <p:nvPr/>
            </p:nvPicPr>
            <p:blipFill>
              <a:blip r:embed="rId3"/>
              <a:srcRect t="4610" b="4610"/>
              <a:stretch>
                <a:fillRect/>
              </a:stretch>
            </p:blipFill>
            <p:spPr>
              <a:xfrm>
                <a:off x="87924" y="0"/>
                <a:ext cx="2683848" cy="24363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1" name="Caption"/>
              <p:cNvSpPr/>
              <p:nvPr/>
            </p:nvSpPr>
            <p:spPr>
              <a:xfrm>
                <a:off x="0" y="2512567"/>
                <a:ext cx="2859697" cy="543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t">
                <a:noAutofit/>
              </a:bodyPr>
              <a:lstStyle>
                <a:lvl1pPr algn="ctr" defTabSz="825500">
                  <a:spcBef>
                    <a:spcPts val="0"/>
                  </a:spcBef>
                  <a:defRPr sz="2400"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r>
                  <a:t>Caption</a:t>
                </a:r>
              </a:p>
            </p:txBody>
          </p:sp>
        </p:grpSp>
        <p:sp>
          <p:nvSpPr>
            <p:cNvPr id="203" name="Line"/>
            <p:cNvSpPr/>
            <p:nvPr/>
          </p:nvSpPr>
          <p:spPr>
            <a:xfrm>
              <a:off x="1206500" y="11499408"/>
              <a:ext cx="20349258" cy="1"/>
            </a:xfrm>
            <a:prstGeom prst="line">
              <a:avLst/>
            </a:prstGeom>
            <a:noFill/>
            <a:ln w="142875" cap="flat">
              <a:gradFill flip="none" rotWithShape="1">
                <a:gsLst>
                  <a:gs pos="0">
                    <a:srgbClr val="A99FEA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99000">
                    <a:srgbClr val="DAB7DE"/>
                  </a:gs>
                </a:gsLst>
                <a:lin ang="0" scaled="1"/>
                <a:tileRect/>
              </a:gra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3D3045-FB4D-5DEE-E9FB-0C0872300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Subtitle">
            <a:extLst>
              <a:ext uri="{FF2B5EF4-FFF2-40B4-BE49-F238E27FC236}">
                <a16:creationId xmlns:a16="http://schemas.microsoft.com/office/drawing/2014/main" id="{8F013188-69C6-9D6A-666C-05A1FC8A56EF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12039785"/>
            <a:ext cx="19478024" cy="1003301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Doelgericht en samenhangend</a:t>
            </a:r>
            <a:endParaRPr dirty="0"/>
          </a:p>
        </p:txBody>
      </p:sp>
      <p:sp>
        <p:nvSpPr>
          <p:cNvPr id="198" name="STAPPENPLAN">
            <a:extLst>
              <a:ext uri="{FF2B5EF4-FFF2-40B4-BE49-F238E27FC236}">
                <a16:creationId xmlns:a16="http://schemas.microsoft.com/office/drawing/2014/main" id="{7AAD127E-3393-3AD4-8966-78005283FB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206500"/>
            <a:ext cx="21971000" cy="1689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2000" spc="-119"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r>
              <a:rPr lang="nl-NL" dirty="0">
                <a:latin typeface="Julius Sans One" panose="02000000000000000000" pitchFamily="2" charset="77"/>
              </a:rPr>
              <a:t>Kadertekst</a:t>
            </a:r>
            <a:endParaRPr dirty="0">
              <a:latin typeface="Julius Sans One" panose="02000000000000000000" pitchFamily="2" charset="77"/>
            </a:endParaRPr>
          </a:p>
        </p:txBody>
      </p:sp>
      <p:sp>
        <p:nvSpPr>
          <p:cNvPr id="199" name="Tekst…">
            <a:extLst>
              <a:ext uri="{FF2B5EF4-FFF2-40B4-BE49-F238E27FC236}">
                <a16:creationId xmlns:a16="http://schemas.microsoft.com/office/drawing/2014/main" id="{36963753-156E-D1FF-C10F-57835D501043}"/>
              </a:ext>
            </a:extLst>
          </p:cNvPr>
          <p:cNvSpPr txBox="1"/>
          <p:nvPr/>
        </p:nvSpPr>
        <p:spPr>
          <a:xfrm>
            <a:off x="1206499" y="3816200"/>
            <a:ext cx="21971001" cy="5591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Clr>
                <a:srgbClr val="A99FEA"/>
              </a:buClr>
              <a:buSzPct val="100000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en-GB" i="1" dirty="0">
                <a:solidFill>
                  <a:schemeClr val="bg2">
                    <a:lumMod val="10000"/>
                  </a:schemeClr>
                </a:solidFill>
                <a:sym typeface="Graphik"/>
              </a:rPr>
              <a:t>…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sym typeface="Graphik"/>
              </a:rPr>
              <a:t>doelgericht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sym typeface="Graphik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sym typeface="Graphik"/>
              </a:rPr>
              <a:t>en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sym typeface="Graphik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sym typeface="Graphik"/>
              </a:rPr>
              <a:t>samenhangend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sym typeface="Graphik"/>
              </a:rPr>
              <a:t> curriculum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sym typeface="Graphik"/>
              </a:rPr>
              <a:t>dat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sym typeface="Graphik"/>
              </a:rPr>
              <a:t> past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sym typeface="Graphik"/>
              </a:rPr>
              <a:t>bij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sym typeface="Graphik"/>
              </a:rPr>
              <a:t> de leerlingpopulatie van de school…</a:t>
            </a:r>
            <a:endParaRPr lang="en-GB" i="1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571500" lvl="1" indent="-571500">
              <a:buClr>
                <a:srgbClr val="A99FEA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Doelgericht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–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Expliciete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leerdoelen</a:t>
            </a:r>
            <a:endParaRPr lang="en-GB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571500" lvl="1" indent="-571500">
              <a:buClr>
                <a:srgbClr val="A99FEA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nl-NL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Samenhangend – Geen losse vak</a:t>
            </a:r>
          </a:p>
          <a:p>
            <a:pPr marL="571500" lvl="1" indent="-571500">
              <a:buClr>
                <a:srgbClr val="A99FEA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nl-NL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Curriculum – meer dan een methode of jaarplanning</a:t>
            </a:r>
          </a:p>
          <a:p>
            <a:pPr marL="571500" lvl="1" indent="-571500">
              <a:buClr>
                <a:srgbClr val="A99FEA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nl-NL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Passend bij de leerlingpopulatie – doelen en aanbod past bij leerlingpopulatie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C1E59F2-E03E-76E1-D25C-D2C7B095196A}"/>
              </a:ext>
            </a:extLst>
          </p:cNvPr>
          <p:cNvGrpSpPr/>
          <p:nvPr/>
        </p:nvGrpSpPr>
        <p:grpSpPr>
          <a:xfrm>
            <a:off x="1206500" y="11059214"/>
            <a:ext cx="22818077" cy="3055622"/>
            <a:chOff x="1206500" y="11059214"/>
            <a:chExt cx="22818077" cy="3055622"/>
          </a:xfrm>
        </p:grpSpPr>
        <p:grpSp>
          <p:nvGrpSpPr>
            <p:cNvPr id="202" name="Image Gallery">
              <a:extLst>
                <a:ext uri="{FF2B5EF4-FFF2-40B4-BE49-F238E27FC236}">
                  <a16:creationId xmlns:a16="http://schemas.microsoft.com/office/drawing/2014/main" id="{0A319DC7-E120-6FF5-7445-AEC8AFF88BE2}"/>
                </a:ext>
              </a:extLst>
            </p:cNvPr>
            <p:cNvGrpSpPr/>
            <p:nvPr/>
          </p:nvGrpSpPr>
          <p:grpSpPr>
            <a:xfrm>
              <a:off x="21164880" y="11059214"/>
              <a:ext cx="2859697" cy="3055622"/>
              <a:chOff x="0" y="0"/>
              <a:chExt cx="2859696" cy="3055619"/>
            </a:xfrm>
          </p:grpSpPr>
          <p:pic>
            <p:nvPicPr>
              <p:cNvPr id="200" name="1024x1024_fav_r_1024x1024_logomark.png" descr="1024x1024_fav_r_1024x1024_logomark.png">
                <a:extLst>
                  <a:ext uri="{FF2B5EF4-FFF2-40B4-BE49-F238E27FC236}">
                    <a16:creationId xmlns:a16="http://schemas.microsoft.com/office/drawing/2014/main" id="{66E8785E-9570-7BB6-D040-84EB04AABB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t="4610" b="4610"/>
              <a:stretch>
                <a:fillRect/>
              </a:stretch>
            </p:blipFill>
            <p:spPr>
              <a:xfrm>
                <a:off x="87924" y="0"/>
                <a:ext cx="2683848" cy="24363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1" name="Caption">
                <a:extLst>
                  <a:ext uri="{FF2B5EF4-FFF2-40B4-BE49-F238E27FC236}">
                    <a16:creationId xmlns:a16="http://schemas.microsoft.com/office/drawing/2014/main" id="{9B5498D8-41F4-AF80-2A3F-D6132C3B9E07}"/>
                  </a:ext>
                </a:extLst>
              </p:cNvPr>
              <p:cNvSpPr/>
              <p:nvPr/>
            </p:nvSpPr>
            <p:spPr>
              <a:xfrm>
                <a:off x="0" y="2512567"/>
                <a:ext cx="2859697" cy="543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6200" tIns="76200" rIns="76200" bIns="76200" numCol="1" anchor="t">
                <a:noAutofit/>
              </a:bodyPr>
              <a:lstStyle>
                <a:lvl1pPr algn="ctr" defTabSz="825500">
                  <a:spcBef>
                    <a:spcPts val="0"/>
                  </a:spcBef>
                  <a:defRPr sz="2400"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r>
                  <a:t>Caption</a:t>
                </a:r>
              </a:p>
            </p:txBody>
          </p:sp>
        </p:grpSp>
        <p:sp>
          <p:nvSpPr>
            <p:cNvPr id="203" name="Line">
              <a:extLst>
                <a:ext uri="{FF2B5EF4-FFF2-40B4-BE49-F238E27FC236}">
                  <a16:creationId xmlns:a16="http://schemas.microsoft.com/office/drawing/2014/main" id="{85DAEFAA-214B-A9FC-C5D6-C359C2522392}"/>
                </a:ext>
              </a:extLst>
            </p:cNvPr>
            <p:cNvSpPr/>
            <p:nvPr/>
          </p:nvSpPr>
          <p:spPr>
            <a:xfrm>
              <a:off x="1206500" y="11499408"/>
              <a:ext cx="20349258" cy="1"/>
            </a:xfrm>
            <a:prstGeom prst="line">
              <a:avLst/>
            </a:prstGeom>
            <a:noFill/>
            <a:ln w="142875" cap="flat">
              <a:gradFill flip="none" rotWithShape="1">
                <a:gsLst>
                  <a:gs pos="0">
                    <a:srgbClr val="A99FEA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99000">
                    <a:srgbClr val="DAB7DE"/>
                  </a:gs>
                </a:gsLst>
                <a:lin ang="0" scaled="1"/>
                <a:tileRect/>
              </a:gra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8123474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1C9D5"/>
            </a:gs>
            <a:gs pos="100000">
              <a:srgbClr val="9795EA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94AA25-C951-8DF1-333F-AACD0E4AB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Leonie van de Kant">
            <a:extLst>
              <a:ext uri="{FF2B5EF4-FFF2-40B4-BE49-F238E27FC236}">
                <a16:creationId xmlns:a16="http://schemas.microsoft.com/office/drawing/2014/main" id="{C25108C5-5B47-B937-871B-D5942CA0EEFB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nl-NL" dirty="0">
                <a:latin typeface="Julius Sans One" panose="02000000000000000000" pitchFamily="2" charset="77"/>
              </a:rPr>
              <a:t>OP0 - Basisvaardigheden</a:t>
            </a:r>
            <a:endParaRPr dirty="0">
              <a:latin typeface="Julius Sans One" panose="02000000000000000000" pitchFamily="2" charset="77"/>
            </a:endParaRPr>
          </a:p>
        </p:txBody>
      </p:sp>
      <p:sp>
        <p:nvSpPr>
          <p:cNvPr id="182" name="Today is a perfect day to start…..">
            <a:extLst>
              <a:ext uri="{FF2B5EF4-FFF2-40B4-BE49-F238E27FC236}">
                <a16:creationId xmlns:a16="http://schemas.microsoft.com/office/drawing/2014/main" id="{AE55C019-3A34-7480-D3B1-997FC0F30210}"/>
              </a:ext>
            </a:extLst>
          </p:cNvPr>
          <p:cNvSpPr txBox="1">
            <a:spLocks noGrp="1"/>
          </p:cNvSpPr>
          <p:nvPr>
            <p:ph type="subTitle" sz="quarter" idx="1"/>
          </p:nvPr>
        </p:nvSpPr>
        <p:spPr>
          <a:xfrm>
            <a:off x="1439058" y="3918857"/>
            <a:ext cx="21971001" cy="65260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Leerlingpopulatie in beeld brengen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Keuzes maken in kerndoelen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Koppelen aan aanbod</a:t>
            </a:r>
          </a:p>
        </p:txBody>
      </p:sp>
      <p:sp>
        <p:nvSpPr>
          <p:cNvPr id="183" name="TOdAY AdVIES">
            <a:extLst>
              <a:ext uri="{FF2B5EF4-FFF2-40B4-BE49-F238E27FC236}">
                <a16:creationId xmlns:a16="http://schemas.microsoft.com/office/drawing/2014/main" id="{F8D82D3F-6398-C1AE-6D8C-35DD2AAD4E3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06498" y="1206500"/>
            <a:ext cx="21971004" cy="1752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Produkt Extralight"/>
              </a:defRPr>
            </a:pPr>
            <a:r>
              <a:rPr lang="nl-NL" dirty="0">
                <a:latin typeface="Julius Sans One" panose="02000000000000000000" pitchFamily="2" charset="77"/>
              </a:rPr>
              <a:t>Doelgericht in de praktijk</a:t>
            </a:r>
            <a:endParaRPr dirty="0">
              <a:latin typeface="Julius Sans One" panose="02000000000000000000" pitchFamily="2" charset="77"/>
              <a:sym typeface="Autorich Sans"/>
            </a:endParaRPr>
          </a:p>
        </p:txBody>
      </p:sp>
      <p:pic>
        <p:nvPicPr>
          <p:cNvPr id="184" name="1024x1024_fav_trns_1024x1024_logomark_black.png" descr="1024x1024_fav_trns_1024x1024_logomark_black.png">
            <a:extLst>
              <a:ext uri="{FF2B5EF4-FFF2-40B4-BE49-F238E27FC236}">
                <a16:creationId xmlns:a16="http://schemas.microsoft.com/office/drawing/2014/main" id="{A9150E18-AC5A-6243-1595-A5A0795AF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2571" y="10444943"/>
            <a:ext cx="2928152" cy="29281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3222746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1C9D5"/>
            </a:gs>
            <a:gs pos="100000">
              <a:srgbClr val="9795EA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36E2C1-F162-D2BE-A34C-F2D511FAF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Leonie van de Kant">
            <a:extLst>
              <a:ext uri="{FF2B5EF4-FFF2-40B4-BE49-F238E27FC236}">
                <a16:creationId xmlns:a16="http://schemas.microsoft.com/office/drawing/2014/main" id="{F8FDA346-019C-94BF-EE86-2F0DD2376BCF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nl-NL" dirty="0">
                <a:latin typeface="Julius Sans One" panose="02000000000000000000" pitchFamily="2" charset="77"/>
              </a:rPr>
              <a:t>OP0 - Basisvaardigheden</a:t>
            </a:r>
            <a:endParaRPr dirty="0">
              <a:latin typeface="Julius Sans One" panose="02000000000000000000" pitchFamily="2" charset="77"/>
            </a:endParaRPr>
          </a:p>
        </p:txBody>
      </p:sp>
      <p:sp>
        <p:nvSpPr>
          <p:cNvPr id="182" name="Today is a perfect day to start…..">
            <a:extLst>
              <a:ext uri="{FF2B5EF4-FFF2-40B4-BE49-F238E27FC236}">
                <a16:creationId xmlns:a16="http://schemas.microsoft.com/office/drawing/2014/main" id="{F51C3E29-CDD2-23A5-A0F0-EB5A86A95B4D}"/>
              </a:ext>
            </a:extLst>
          </p:cNvPr>
          <p:cNvSpPr txBox="1">
            <a:spLocks noGrp="1"/>
          </p:cNvSpPr>
          <p:nvPr>
            <p:ph type="subTitle" sz="quarter" idx="1"/>
          </p:nvPr>
        </p:nvSpPr>
        <p:spPr>
          <a:xfrm>
            <a:off x="1439058" y="3384431"/>
            <a:ext cx="21971001" cy="706051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Burgerschap niet als los vak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Taal en rekenen bij andere vakken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Logische opbouw over de leerjaren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Logische verdeling over de vakken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TOdAY AdVIES">
            <a:extLst>
              <a:ext uri="{FF2B5EF4-FFF2-40B4-BE49-F238E27FC236}">
                <a16:creationId xmlns:a16="http://schemas.microsoft.com/office/drawing/2014/main" id="{3A83CB3E-0E20-0CB3-6198-EF4F1DB760E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06498" y="1206500"/>
            <a:ext cx="21971004" cy="1752656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Produkt Extralight"/>
              </a:defRPr>
            </a:pPr>
            <a:r>
              <a:rPr lang="nl-NL" dirty="0">
                <a:latin typeface="Julius Sans One" panose="02000000000000000000" pitchFamily="2" charset="77"/>
              </a:rPr>
              <a:t>Samenhangend in de praktijk</a:t>
            </a:r>
            <a:endParaRPr dirty="0">
              <a:latin typeface="Julius Sans One" panose="02000000000000000000" pitchFamily="2" charset="77"/>
              <a:sym typeface="Autorich Sans"/>
            </a:endParaRPr>
          </a:p>
        </p:txBody>
      </p:sp>
      <p:pic>
        <p:nvPicPr>
          <p:cNvPr id="184" name="1024x1024_fav_trns_1024x1024_logomark_black.png" descr="1024x1024_fav_trns_1024x1024_logomark_black.png">
            <a:extLst>
              <a:ext uri="{FF2B5EF4-FFF2-40B4-BE49-F238E27FC236}">
                <a16:creationId xmlns:a16="http://schemas.microsoft.com/office/drawing/2014/main" id="{B78D4F7E-56C8-6F81-ABB9-4CEEB2062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2571" y="10444943"/>
            <a:ext cx="2928152" cy="29281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1996854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1C9D5"/>
            </a:gs>
            <a:gs pos="100000">
              <a:srgbClr val="9795EA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5DA4B0-E031-8742-FFEA-39E37D79E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Leonie van de Kant">
            <a:extLst>
              <a:ext uri="{FF2B5EF4-FFF2-40B4-BE49-F238E27FC236}">
                <a16:creationId xmlns:a16="http://schemas.microsoft.com/office/drawing/2014/main" id="{297F2339-8757-8C9E-801E-64C5B3445492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nl-NL" dirty="0">
                <a:latin typeface="Julius Sans One" panose="02000000000000000000" pitchFamily="2" charset="77"/>
              </a:rPr>
              <a:t>OP0 - Basisvaardigheden</a:t>
            </a:r>
            <a:endParaRPr dirty="0">
              <a:latin typeface="Julius Sans One" panose="02000000000000000000" pitchFamily="2" charset="77"/>
            </a:endParaRPr>
          </a:p>
        </p:txBody>
      </p:sp>
      <p:sp>
        <p:nvSpPr>
          <p:cNvPr id="182" name="Today is a perfect day to start…..">
            <a:extLst>
              <a:ext uri="{FF2B5EF4-FFF2-40B4-BE49-F238E27FC236}">
                <a16:creationId xmlns:a16="http://schemas.microsoft.com/office/drawing/2014/main" id="{CA1E34BA-5A25-5EA5-25DC-E1842ADC992C}"/>
              </a:ext>
            </a:extLst>
          </p:cNvPr>
          <p:cNvSpPr txBox="1">
            <a:spLocks noGrp="1"/>
          </p:cNvSpPr>
          <p:nvPr>
            <p:ph type="subTitle" sz="quarter" idx="1"/>
          </p:nvPr>
        </p:nvSpPr>
        <p:spPr>
          <a:xfrm>
            <a:off x="1439058" y="3384431"/>
            <a:ext cx="22944942" cy="706051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Aanbod (Overlap en verschil met OP1)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Methodes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Beleid voor taal, rekenen en burgerschap (bijv. kwaliteitskaart, beleidsplan)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Koppeling met de leerlingpopulatie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54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Keuzes als school in aanbod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54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TOdAY AdVIES">
            <a:extLst>
              <a:ext uri="{FF2B5EF4-FFF2-40B4-BE49-F238E27FC236}">
                <a16:creationId xmlns:a16="http://schemas.microsoft.com/office/drawing/2014/main" id="{81006D50-8679-0356-AF57-D69A7073D71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06498" y="1206500"/>
            <a:ext cx="21971004" cy="17526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Produkt Extralight"/>
              </a:defRPr>
            </a:pPr>
            <a:r>
              <a:rPr lang="nl-NL" dirty="0">
                <a:latin typeface="Julius Sans One" panose="02000000000000000000" pitchFamily="2" charset="77"/>
              </a:rPr>
              <a:t>Curriculum in de praktijk</a:t>
            </a:r>
            <a:endParaRPr dirty="0">
              <a:latin typeface="Julius Sans One" panose="02000000000000000000" pitchFamily="2" charset="77"/>
              <a:sym typeface="Autorich Sans"/>
            </a:endParaRPr>
          </a:p>
        </p:txBody>
      </p:sp>
      <p:pic>
        <p:nvPicPr>
          <p:cNvPr id="184" name="1024x1024_fav_trns_1024x1024_logomark_black.png" descr="1024x1024_fav_trns_1024x1024_logomark_black.png">
            <a:extLst>
              <a:ext uri="{FF2B5EF4-FFF2-40B4-BE49-F238E27FC236}">
                <a16:creationId xmlns:a16="http://schemas.microsoft.com/office/drawing/2014/main" id="{AFCFDB85-224C-4D20-3936-ADE3BB2A7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2571" y="10444943"/>
            <a:ext cx="2928152" cy="29281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3681454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36_DynamicWavesLight">
  <a:themeElements>
    <a:clrScheme name="36_DynamicWavesLight">
      <a:dk1>
        <a:srgbClr val="53585F"/>
      </a:dk1>
      <a:lt1>
        <a:srgbClr val="5F3E0C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6_DynamicWaves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6_DynamicWaves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-Light"/>
            <a:ea typeface="Graphik-Light"/>
            <a:cs typeface="Graphik-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-Light"/>
            <a:ea typeface="Graphik-Light"/>
            <a:cs typeface="Graphik-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2" id="{C91FE52E-CA34-FA45-90AB-66A969106CF3}" vid="{462210B2-8AD4-B34A-BA4E-9448753F42F5}"/>
    </a:ext>
  </a:extLst>
</a:theme>
</file>

<file path=ppt/theme/theme2.xml><?xml version="1.0" encoding="utf-8"?>
<a:theme xmlns:a="http://schemas.openxmlformats.org/drawingml/2006/main" name="36_DynamicWavesLight">
  <a:themeElements>
    <a:clrScheme name="36_DynamicWavesLight">
      <a:dk1>
        <a:srgbClr val="000000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6_DynamicWaves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6_DynamicWaves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-Light"/>
            <a:ea typeface="Graphik-Light"/>
            <a:cs typeface="Graphik-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-Light"/>
            <a:ea typeface="Graphik-Light"/>
            <a:cs typeface="Graphik-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36_DynamicWavesLight</Template>
  <TotalTime>9769</TotalTime>
  <Words>973</Words>
  <Application>Microsoft Macintosh PowerPoint</Application>
  <PresentationFormat>Custom</PresentationFormat>
  <Paragraphs>224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Autorich Sans</vt:lpstr>
      <vt:lpstr>Julius Sans One</vt:lpstr>
      <vt:lpstr>Source Sans Pro</vt:lpstr>
      <vt:lpstr>Produkt Extralight</vt:lpstr>
      <vt:lpstr>Graphik-Light</vt:lpstr>
      <vt:lpstr>Produkt Light</vt:lpstr>
      <vt:lpstr>Arial</vt:lpstr>
      <vt:lpstr>Helvetica Neue</vt:lpstr>
      <vt:lpstr>Graphik</vt:lpstr>
      <vt:lpstr>36_DynamicWavesLight</vt:lpstr>
      <vt:lpstr>TOdAY AdVIES</vt:lpstr>
      <vt:lpstr>Doel</vt:lpstr>
      <vt:lpstr>Opbouw</vt:lpstr>
      <vt:lpstr>Standaard OP0</vt:lpstr>
      <vt:lpstr>Kadertekst</vt:lpstr>
      <vt:lpstr>Kadertekst</vt:lpstr>
      <vt:lpstr>Doelgericht in de praktijk</vt:lpstr>
      <vt:lpstr>Samenhangend in de praktijk</vt:lpstr>
      <vt:lpstr>Curriculum in de praktijk</vt:lpstr>
      <vt:lpstr>Leerlingpopulatie in de praktijk</vt:lpstr>
      <vt:lpstr>Kadertekst</vt:lpstr>
      <vt:lpstr>Kerndoeldekkend in de praktijk</vt:lpstr>
      <vt:lpstr>Referentieniveaus in de praktijk</vt:lpstr>
      <vt:lpstr>Kadertekst</vt:lpstr>
      <vt:lpstr>Herkenbaarheid in de praktijk</vt:lpstr>
      <vt:lpstr>Burgerschap</vt:lpstr>
      <vt:lpstr>Burgerschap in de praktijk</vt:lpstr>
      <vt:lpstr>Taal</vt:lpstr>
      <vt:lpstr>Rekenen</vt:lpstr>
      <vt:lpstr>Verschil PO en VO</vt:lpstr>
      <vt:lpstr>Burgerschap</vt:lpstr>
      <vt:lpstr>Beoordelen van kwaliteit </vt:lpstr>
      <vt:lpstr>Beoordelen van kwaliteit </vt:lpstr>
      <vt:lpstr>Beoordelen van kwaliteit </vt:lpstr>
      <vt:lpstr>TOdAY AdVIES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Leonie van de Kant</dc:creator>
  <cp:lastModifiedBy>Leonie van de Kant</cp:lastModifiedBy>
  <cp:revision>10</cp:revision>
  <dcterms:created xsi:type="dcterms:W3CDTF">2025-12-29T12:01:33Z</dcterms:created>
  <dcterms:modified xsi:type="dcterms:W3CDTF">2026-02-03T08:23:00Z</dcterms:modified>
</cp:coreProperties>
</file>