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0" r:id="rId2"/>
    <p:sldId id="266" r:id="rId3"/>
    <p:sldId id="270" r:id="rId4"/>
    <p:sldId id="271" r:id="rId5"/>
    <p:sldId id="269" r:id="rId6"/>
    <p:sldId id="268" r:id="rId7"/>
    <p:sldId id="262" r:id="rId8"/>
    <p:sldId id="267" r:id="rId9"/>
    <p:sldId id="261" r:id="rId10"/>
    <p:sldId id="263" r:id="rId11"/>
    <p:sldId id="265" r:id="rId12"/>
    <p:sldId id="272" r:id="rId13"/>
    <p:sldId id="264" r:id="rId14"/>
    <p:sldId id="273" r:id="rId15"/>
  </p:sldIdLst>
  <p:sldSz cx="24384000" cy="13716000"/>
  <p:notesSz cx="6858000" cy="9144000"/>
  <p:embeddedFontLst>
    <p:embeddedFont>
      <p:font typeface="Graphik" panose="020B0503030202060203" pitchFamily="34" charset="77"/>
      <p:regular r:id="rId17"/>
      <p:bold r:id="rId18"/>
      <p:italic r:id="rId19"/>
      <p:boldItalic r:id="rId20"/>
    </p:embeddedFont>
    <p:embeddedFont>
      <p:font typeface="Graphik-Light" panose="020B0403030202060203" pitchFamily="34" charset="77"/>
      <p:regular r:id="rId21"/>
      <p:bold r:id="rId22"/>
      <p:italic r:id="rId23"/>
      <p:boldItalic r:id="rId24"/>
    </p:embeddedFont>
    <p:embeddedFont>
      <p:font typeface="Julius Sans One" panose="02000000000000000000" pitchFamily="2" charset="77"/>
      <p:regular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Produkt Extralight" pitchFamily="2" charset="77"/>
      <p:regular r:id="rId30"/>
      <p:bold r:id="rId31"/>
      <p:italic r:id="rId32"/>
      <p:boldItalic r:id="rId33"/>
    </p:embeddedFont>
    <p:embeddedFont>
      <p:font typeface="Produkt Light" pitchFamily="2" charset="77"/>
      <p:regular r:id="rId34"/>
      <p:bold r:id="rId35"/>
      <p:italic r:id="rId36"/>
      <p:boldItalic r:id="rId37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FEA"/>
    <a:srgbClr val="F1CAD7"/>
    <a:srgbClr val="5F3E0C"/>
    <a:srgbClr val="966412"/>
    <a:srgbClr val="DAB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3"/>
    <p:restoredTop sz="94864"/>
  </p:normalViewPr>
  <p:slideViewPr>
    <p:cSldViewPr snapToGrid="0">
      <p:cViewPr varScale="1">
        <p:scale>
          <a:sx n="57" d="100"/>
          <a:sy n="57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rved, white arches on a grey reflective floor"/>
          <p:cNvSpPr>
            <a:spLocks noGrp="1"/>
          </p:cNvSpPr>
          <p:nvPr>
            <p:ph type="pic" idx="21"/>
          </p:nvPr>
        </p:nvSpPr>
        <p:spPr>
          <a:xfrm>
            <a:off x="-76200" y="-558800"/>
            <a:ext cx="24574500" cy="148395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rridor of an open-air stone building under a pink and purple sky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lack and white close-up of a curved roof"/>
          <p:cNvSpPr>
            <a:spLocks noGrp="1"/>
          </p:cNvSpPr>
          <p:nvPr>
            <p:ph type="pic" sz="half" idx="22"/>
          </p:nvPr>
        </p:nvSpPr>
        <p:spPr>
          <a:xfrm>
            <a:off x="6577500" y="3632200"/>
            <a:ext cx="11228999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Low angle view of a metal spiral staircase"/>
          <p:cNvSpPr>
            <a:spLocks noGrp="1"/>
          </p:cNvSpPr>
          <p:nvPr>
            <p:ph type="pic" sz="quarter" idx="23"/>
          </p:nvPr>
        </p:nvSpPr>
        <p:spPr>
          <a:xfrm>
            <a:off x="146431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uturistic, white corridor with shadows"/>
          <p:cNvSpPr>
            <a:spLocks noGrp="1"/>
          </p:cNvSpPr>
          <p:nvPr>
            <p:ph type="pic" idx="21"/>
          </p:nvPr>
        </p:nvSpPr>
        <p:spPr>
          <a:xfrm>
            <a:off x="-38100" y="-520700"/>
            <a:ext cx="24447500" cy="147633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ow angle view of a tall building with mirrored glass windows"/>
          <p:cNvSpPr>
            <a:spLocks noGrp="1"/>
          </p:cNvSpPr>
          <p:nvPr>
            <p:ph type="pic" idx="21"/>
          </p:nvPr>
        </p:nvSpPr>
        <p:spPr>
          <a:xfrm>
            <a:off x="8140700" y="-1"/>
            <a:ext cx="205740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artial view of a ceiling with wood panelling"/>
          <p:cNvSpPr>
            <a:spLocks noGrp="1"/>
          </p:cNvSpPr>
          <p:nvPr>
            <p:ph type="pic" idx="21"/>
          </p:nvPr>
        </p:nvSpPr>
        <p:spPr>
          <a:xfrm>
            <a:off x="9588500" y="-482600"/>
            <a:ext cx="21513800" cy="1430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Subtitle"/>
          <p:cNvSpPr txBox="1">
            <a:spLocks noGrp="1"/>
          </p:cNvSpPr>
          <p:nvPr>
            <p:ph type="body" idx="21"/>
          </p:nvPr>
        </p:nvSpPr>
        <p:spPr>
          <a:xfrm>
            <a:off x="1206500" y="11887181"/>
            <a:ext cx="21971000" cy="10033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nl-NL" dirty="0"/>
              <a:t>Leerlingpopulatie in beeld</a:t>
            </a:r>
            <a:endParaRPr dirty="0"/>
          </a:p>
        </p:txBody>
      </p:sp>
      <p:sp>
        <p:nvSpPr>
          <p:cNvPr id="195" name="wELKOM"/>
          <p:cNvSpPr txBox="1">
            <a:spLocks noGrp="1"/>
          </p:cNvSpPr>
          <p:nvPr>
            <p:ph type="title"/>
          </p:nvPr>
        </p:nvSpPr>
        <p:spPr>
          <a:xfrm>
            <a:off x="1206500" y="8614503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Welkom</a:t>
            </a:r>
            <a:endParaRPr dirty="0">
              <a:latin typeface="Julius Sans One" panose="02000000000000000000" pitchFamily="2" charset="77"/>
            </a:endParaRPr>
          </a:p>
        </p:txBody>
      </p:sp>
      <p:pic>
        <p:nvPicPr>
          <p:cNvPr id="2" name="Picture 1" descr="A black background with purple and pink lines&#10;&#10;Description automatically generated">
            <a:extLst>
              <a:ext uri="{FF2B5EF4-FFF2-40B4-BE49-F238E27FC236}">
                <a16:creationId xmlns:a16="http://schemas.microsoft.com/office/drawing/2014/main" id="{83F20D6A-D8D0-61E2-53E4-E163F10E8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44" b="13418"/>
          <a:stretch/>
        </p:blipFill>
        <p:spPr bwMode="auto">
          <a:xfrm>
            <a:off x="16776700" y="577850"/>
            <a:ext cx="7429500" cy="5209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0050B7-3973-F1FE-9CE4-295B2ECA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373" y="11907712"/>
            <a:ext cx="2731517" cy="9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onie van de Kant">
            <a:extLst>
              <a:ext uri="{FF2B5EF4-FFF2-40B4-BE49-F238E27FC236}">
                <a16:creationId xmlns:a16="http://schemas.microsoft.com/office/drawing/2014/main" id="{86927B9A-0D0D-111B-0997-F470BA37B5CD}"/>
              </a:ext>
            </a:extLst>
          </p:cNvPr>
          <p:cNvSpPr txBox="1">
            <a:spLocks/>
          </p:cNvSpPr>
          <p:nvPr/>
        </p:nvSpPr>
        <p:spPr>
          <a:xfrm>
            <a:off x="1511300" y="915519"/>
            <a:ext cx="174566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914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2pPr>
            <a:lvl3pPr marL="1371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3pPr>
            <a:lvl4pPr marL="1828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4pPr>
            <a:lvl5pPr marL="22860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5pPr>
            <a:lvl6pPr marL="27432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6pPr>
            <a:lvl7pPr marL="3200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7pPr>
            <a:lvl8pPr marL="3657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8pPr>
            <a:lvl9pPr marL="4114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9pPr>
          </a:lstStyle>
          <a:p>
            <a:pPr hangingPunct="1"/>
            <a:r>
              <a:rPr lang="nl-NL" sz="2800" b="1" dirty="0">
                <a:solidFill>
                  <a:schemeClr val="bg2">
                    <a:lumMod val="10000"/>
                  </a:schemeClr>
                </a:solidFill>
              </a:rPr>
              <a:t>Audits | Interim-management | Werving &amp; Selectie | Professionalisering | Onderwijsadvies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3E0C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E0485-66AF-2FA0-8279-4A4DCA7FF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7328E909-D45A-7C46-9F4D-753060605B0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Stap 2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4ACEE4BD-6E05-8299-FE50-3DDE3E412D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 err="1">
                <a:latin typeface="Julius Sans One" panose="02000000000000000000" pitchFamily="2" charset="77"/>
              </a:rPr>
              <a:t>Persona’s</a:t>
            </a:r>
            <a:r>
              <a:rPr lang="nl-NL" dirty="0">
                <a:latin typeface="Julius Sans One" panose="02000000000000000000" pitchFamily="2" charset="77"/>
              </a:rPr>
              <a:t> uitwerken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4A49F7DC-CE1F-E3AB-286A-F8E7EEB88C8F}"/>
              </a:ext>
            </a:extLst>
          </p:cNvPr>
          <p:cNvSpPr txBox="1"/>
          <p:nvPr/>
        </p:nvSpPr>
        <p:spPr>
          <a:xfrm>
            <a:off x="1206500" y="3762091"/>
            <a:ext cx="21971001" cy="5111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fontAlgn="base"/>
            <a:r>
              <a:rPr lang="en-GB" sz="4800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Combineer</a:t>
            </a:r>
            <a:r>
              <a:rPr lang="en-GB" sz="4800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naam met </a:t>
            </a:r>
            <a:r>
              <a:rPr lang="en-GB" sz="4800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GB" sz="4800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800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eigenschap</a:t>
            </a:r>
            <a:endParaRPr lang="en-GB" sz="4800" dirty="0">
              <a:solidFill>
                <a:srgbClr val="A99FE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Kies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typerende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eigenschap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combineer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naam. 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Sne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Sophie,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Pittige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Piet, Ivo de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IJverige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….</a:t>
            </a:r>
            <a:endParaRPr lang="en-GB" b="0" i="0" u="none" strike="noStrike" dirty="0">
              <a:solidFill>
                <a:schemeClr val="bg2">
                  <a:lumMod val="1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Gooi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 wat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humor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in. Het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leuke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hieraan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mensen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die mee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ontwerpen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naam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snel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onthouden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9CD90-6397-2007-E623-7DECDE9BB7B9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7B506667-AE30-E6B5-FF70-F2F2C6D21E75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1BA7D36F-D520-E6F0-4FCA-1A19226CF4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53325DBD-6CBF-20B9-D93C-93D557629D1E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D3085350-D1DE-63D6-0BF2-B630FB4475A2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23284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3E0C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0401A-C942-07E8-FF98-FDC2CEF39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E6BD2159-7273-80EA-D456-1931444526C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Stap 3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4AF6668F-8CB5-1343-1723-B073C5A484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 err="1">
                <a:latin typeface="Julius Sans One" panose="02000000000000000000" pitchFamily="2" charset="77"/>
              </a:rPr>
              <a:t>Persona’s</a:t>
            </a:r>
            <a:r>
              <a:rPr lang="nl-NL" dirty="0">
                <a:latin typeface="Julius Sans One" panose="02000000000000000000" pitchFamily="2" charset="77"/>
              </a:rPr>
              <a:t> uitwerken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AE822FE0-0A00-2FC6-1413-07727282753C}"/>
              </a:ext>
            </a:extLst>
          </p:cNvPr>
          <p:cNvSpPr txBox="1"/>
          <p:nvPr/>
        </p:nvSpPr>
        <p:spPr>
          <a:xfrm>
            <a:off x="1206500" y="4094963"/>
            <a:ext cx="21971001" cy="449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fontAlgn="base"/>
            <a:r>
              <a:rPr lang="en-GB" sz="4800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Teken</a:t>
            </a:r>
            <a:r>
              <a:rPr lang="en-GB" sz="4800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persona 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Maak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uitgebreide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tekening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de persona. 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Teken er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ook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herkenbare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attributen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kenmerkend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zijn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leerling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l" fontAlgn="base"/>
            <a:endParaRPr lang="en-GB" b="0" i="0" u="none" strike="noStrike" dirty="0">
              <a:solidFill>
                <a:srgbClr val="666666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6377FC-200A-9FC5-0AE8-4F38215D835B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EB8E59E8-BBAE-C22E-573C-1AC1DB560615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CF145F71-2183-DEA5-5B79-15C1BDF288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26B4B9DD-2293-2E1D-70F7-E460E0B52D78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3D16660C-7152-D783-AF06-6F3D73A0A6BD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90745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412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8D17FE-5E56-3D15-DE50-61C7E5767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AD5B188C-BB40-40B1-A011-3EC422AAC76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 err="1"/>
              <a:t>Persona’s</a:t>
            </a:r>
            <a:r>
              <a:rPr lang="nl-NL" dirty="0"/>
              <a:t> levend houden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EDF66A64-F0E4-7FFC-8CCA-6D90429DCB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Leerlingpopulatie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A2F1B2C7-2A89-4BC9-5DCC-6684F76F789D}"/>
              </a:ext>
            </a:extLst>
          </p:cNvPr>
          <p:cNvSpPr txBox="1"/>
          <p:nvPr/>
        </p:nvSpPr>
        <p:spPr>
          <a:xfrm>
            <a:off x="1206499" y="3241452"/>
            <a:ext cx="21971001" cy="742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fontAlgn="base"/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Combineer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verschillende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persona’s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gegevens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vanuit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schoolweging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tot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beleiddocument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l" fontAlgn="base"/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Gebruik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GB" b="0" i="0" u="none" strike="noStrike" dirty="0">
              <a:solidFill>
                <a:schemeClr val="bg2">
                  <a:lumMod val="1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Opstellen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goed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onderwijs</a:t>
            </a:r>
            <a:endParaRPr lang="en-GB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Opstellen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beleid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bijvoorbeeld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taal of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rekenbeleid</a:t>
            </a:r>
            <a:endParaRPr lang="en-GB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Beredeneerd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aanbod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/curriculum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aanschaf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lesmethodes</a:t>
            </a:r>
            <a:endParaRPr lang="en-GB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Basisvaardigheden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bijvoorbeeld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burgerschap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geletterdbeid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2A3A70-A1E3-E411-E99B-0DE60F5BE604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DE311254-6479-2ACE-064A-11B35D1DB6D7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F2D450DF-7D72-A8BF-F7C3-5A963827B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808A01F4-B496-9B1D-E0F5-48954DC72F43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1CA055F1-1AC4-3FBB-C95F-BFB9799DE161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88886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412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86C27-17DD-B660-A935-EA38EB823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404422F6-198D-C12F-53B0-7719F11DDCF9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 err="1"/>
              <a:t>Persona’s</a:t>
            </a:r>
            <a:r>
              <a:rPr lang="nl-NL" dirty="0"/>
              <a:t> levend houden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7BB6136D-5EEA-54AC-4FBE-05544455F4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En nu?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3BB0A48E-8DCE-9DD9-0A7E-10B75094CBCC}"/>
              </a:ext>
            </a:extLst>
          </p:cNvPr>
          <p:cNvSpPr txBox="1"/>
          <p:nvPr/>
        </p:nvSpPr>
        <p:spPr>
          <a:xfrm>
            <a:off x="1206499" y="3235039"/>
            <a:ext cx="21971001" cy="7437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fontAlgn="base"/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 je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alles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hebt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gevoegd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hebt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beschrijving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dan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de persona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staan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alsof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het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echt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persoon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is. Op het moment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keuzes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maakt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bijvoorbeeld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didactisch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concept,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beleid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methode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beantwoord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namens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Ivo de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IJverige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vragen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Gaat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mij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  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het op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manier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knie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krijgen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   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hier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blij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van?</a:t>
            </a:r>
          </a:p>
          <a:p>
            <a:pPr algn="l" fontAlgn="base"/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beargumenteert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waarom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niet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blijft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zo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scherp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keuzes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aansluiten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 de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leerlingpopulatie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334B3A-6D10-672F-F98A-FA449F2004BE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1156C67F-B27A-E903-C1CE-3D357041261E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B31C52F8-AA17-D4D3-2A5B-4F98F91E07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88C1BCE4-7E31-1BCA-D2BE-5962942A51F8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F94B26CE-F6FE-8CB9-432C-DD2082DE41FF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0321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6412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587ABB-3FC5-2064-969B-D806CCEEE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B65847A4-3DCF-4D0A-F400-D96314258201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 err="1"/>
              <a:t>Persona’s</a:t>
            </a:r>
            <a:r>
              <a:rPr lang="nl-NL" dirty="0"/>
              <a:t> levend houden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926ACD28-E187-45A3-5D5B-6F69D7C63C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Borging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C7C92D27-BD7D-8494-BC4D-23527D2E8707}"/>
              </a:ext>
            </a:extLst>
          </p:cNvPr>
          <p:cNvSpPr txBox="1"/>
          <p:nvPr/>
        </p:nvSpPr>
        <p:spPr>
          <a:xfrm>
            <a:off x="1206499" y="4158370"/>
            <a:ext cx="21971001" cy="5591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fontAlgn="base"/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 het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levend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houden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paar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stappen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zetten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Persona’s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ophangen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de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teamkamer</a:t>
            </a:r>
            <a:endParaRPr lang="en-GB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Leerlingpopulatie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uitgangspunt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beleid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opnemen</a:t>
            </a:r>
            <a:endParaRPr lang="en-GB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Iemand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verantwoordelijk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het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levend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houden</a:t>
            </a:r>
            <a:endParaRPr lang="en-GB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Jaarlijks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bijstellen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neem op in de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kwaliteitskalender</a:t>
            </a:r>
            <a:endParaRPr lang="en-GB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E77E0C-3590-392B-08A9-E8977DCD9EBB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EF83730F-9D01-5DFC-8BE0-C8430CD6B949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A4755754-D221-F412-C8BF-E5A3874E0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6E6D9997-CA94-D0EE-5147-1BFA174E5C5A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FF0250ED-47B3-58AF-F671-8B417C811359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49543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3E0C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DDEEA2-4BDA-6AA0-34DF-1BE57223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A5486BAF-AB51-9FD0-0E78-69101C5CDF93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Schoolweging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068D1962-9F26-C4C4-E5FD-A24745F2CA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Leerlingpopulatie in cijfers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3CEAC01A-E71F-8154-15E2-31E0A4537184}"/>
              </a:ext>
            </a:extLst>
          </p:cNvPr>
          <p:cNvSpPr txBox="1"/>
          <p:nvPr/>
        </p:nvSpPr>
        <p:spPr>
          <a:xfrm>
            <a:off x="1206500" y="3788705"/>
            <a:ext cx="21971001" cy="742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fontAlgn="base">
              <a:buClr>
                <a:srgbClr val="A99FEA"/>
              </a:buClr>
            </a:pPr>
            <a:r>
              <a:rPr lang="en-GB" b="0" i="0" u="none" strike="noStrike" dirty="0" err="1">
                <a:solidFill>
                  <a:srgbClr val="A99FE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Centraal</a:t>
            </a:r>
            <a:r>
              <a:rPr lang="en-GB" b="0" i="0" u="none" strike="noStrike" dirty="0">
                <a:solidFill>
                  <a:srgbClr val="A99FE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Burea</a:t>
            </a:r>
            <a:r>
              <a:rPr lang="en-GB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 </a:t>
            </a:r>
            <a:r>
              <a:rPr lang="en-GB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</a:t>
            </a:r>
            <a:r>
              <a:rPr lang="en-GB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Statistiek</a:t>
            </a:r>
            <a:r>
              <a:rPr lang="en-GB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(CBS) </a:t>
            </a:r>
            <a:r>
              <a:rPr lang="en-GB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berekent</a:t>
            </a:r>
            <a:r>
              <a:rPr lang="en-GB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schoolweging</a:t>
            </a:r>
            <a:r>
              <a:rPr lang="en-GB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 basis van </a:t>
            </a:r>
            <a:r>
              <a:rPr lang="en-GB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volgende</a:t>
            </a:r>
            <a:r>
              <a:rPr lang="en-GB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kenmerken</a:t>
            </a:r>
            <a:r>
              <a:rPr lang="en-GB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GB" b="0" i="0" u="none" strike="noStrike" dirty="0">
              <a:solidFill>
                <a:srgbClr val="A99FEA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opleidingsniveau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de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ouders</a:t>
            </a:r>
            <a:endParaRPr lang="en-GB" b="0" i="0" u="none" strike="noStrike" dirty="0">
              <a:solidFill>
                <a:schemeClr val="bg2">
                  <a:lumMod val="1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gemiddeld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opleidingsniveau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alle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moeders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 school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land van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herkomst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de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ouders</a:t>
            </a:r>
            <a:endParaRPr lang="en-GB" b="0" i="0" u="none" strike="noStrike" dirty="0">
              <a:solidFill>
                <a:schemeClr val="bg2">
                  <a:lumMod val="1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verblijfsduur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de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moeder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Nederland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ouders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de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schuldsanering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zitten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C452AE-EA82-3AC4-4572-B70F4F019FA4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16E3E8BD-8715-A14F-2150-65AEC1E2F8F3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A369D265-E2B1-84C7-E9C9-DA62DC5D4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62461C9C-819F-8469-D967-95ED9A656581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E1A5EB55-5DCE-9C4C-858D-FE5313D9CA8F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32141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3E0C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D4875-6C1B-D3FD-C671-95B98A71F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DA5E8658-5445-62F6-408B-1271E631322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Normaalverdeling – gemiddeld iets onder 30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396F1579-ECC1-3DD0-DFBF-5FD9A663F0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2263100" cy="1689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sz="7200" dirty="0">
                <a:latin typeface="Julius Sans One" panose="02000000000000000000" pitchFamily="2" charset="77"/>
              </a:rPr>
              <a:t>Schoolweging: maat voor leerlingpopulatie?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DC6F7D-2548-8934-E27A-BEA981789410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6D493516-F006-DD4E-4541-688A0F189CD1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96D5BBE1-348D-A02F-4AE7-0F934437E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06D1BAC7-FB1B-DD2F-97F2-6A910799791B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97A7FCBE-BEA5-A45E-A563-2C361D5C7F6A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8316C2A-8CF2-1EC1-3217-CC2C72A91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770" y="2895600"/>
            <a:ext cx="12155060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3CB1A8-EF4D-9F09-F133-767B73332672}"/>
              </a:ext>
            </a:extLst>
          </p:cNvPr>
          <p:cNvSpPr txBox="1"/>
          <p:nvPr/>
        </p:nvSpPr>
        <p:spPr>
          <a:xfrm flipH="1">
            <a:off x="4222823" y="9149437"/>
            <a:ext cx="15938351" cy="3203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NL" sz="2800" dirty="0">
                <a:solidFill>
                  <a:srgbClr val="A99FEA"/>
                </a:solidFill>
              </a:rPr>
              <a:t>Minder complex 																															Complex </a:t>
            </a:r>
          </a:p>
          <a:p>
            <a:r>
              <a:rPr lang="en-NL" sz="2800" dirty="0">
                <a:solidFill>
                  <a:srgbClr val="A99FEA"/>
                </a:solidFill>
              </a:rPr>
              <a:t>&gt; hoge verwachtingen resultaten 															&gt; Lagere verwachtingen resultaten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2800" b="0" i="0" u="none" strike="noStrike" cap="none" spc="0" normalizeH="0" baseline="0" dirty="0">
              <a:ln>
                <a:noFill/>
              </a:ln>
              <a:solidFill>
                <a:srgbClr val="A99FEA"/>
              </a:solidFill>
              <a:effectLst/>
              <a:uFillTx/>
              <a:latin typeface="Graphik-Light"/>
              <a:ea typeface="Graphik-Light"/>
              <a:cs typeface="Graphik-Light"/>
              <a:sym typeface="Graphik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94741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3E0C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128D82-5BE4-F972-BFB8-BF8661CFE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5C2A0C56-DF4E-1C33-4E0E-34A52A51A616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7E5A10A0-4073-A595-3EC3-2CA58150B0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2263100" cy="1689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sz="7200" dirty="0">
                <a:latin typeface="Julius Sans One" panose="02000000000000000000" pitchFamily="2" charset="77"/>
              </a:rPr>
              <a:t>Hoge verwachtingen?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20497F-8392-8440-860E-8CD3119B7ADE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CC30BA47-5922-45AE-D792-B1C014287537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6B478027-4A3D-AA48-A39B-346EE21780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BD4DC461-5DBA-B6DA-4523-9E1824DB5932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37AC90EF-9728-C49A-75D3-0E4A7436322A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" name="Tekst…">
            <a:extLst>
              <a:ext uri="{FF2B5EF4-FFF2-40B4-BE49-F238E27FC236}">
                <a16:creationId xmlns:a16="http://schemas.microsoft.com/office/drawing/2014/main" id="{ACA6E38C-2323-FBAA-3298-37789DAF7990}"/>
              </a:ext>
            </a:extLst>
          </p:cNvPr>
          <p:cNvSpPr txBox="1"/>
          <p:nvPr/>
        </p:nvSpPr>
        <p:spPr>
          <a:xfrm>
            <a:off x="1206500" y="2790031"/>
            <a:ext cx="21971001" cy="7055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fontAlgn="base"/>
            <a:r>
              <a:rPr lang="en-GB" sz="4800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 </a:t>
            </a:r>
            <a:r>
              <a:rPr lang="en-GB" sz="4800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leerlingen</a:t>
            </a:r>
            <a:r>
              <a:rPr lang="en-GB" sz="4800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800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kunnen</a:t>
            </a:r>
            <a:r>
              <a:rPr lang="en-GB" sz="4800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800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alles</a:t>
            </a:r>
            <a:r>
              <a:rPr lang="en-GB" sz="4800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800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leren</a:t>
            </a:r>
            <a:r>
              <a:rPr lang="en-GB" sz="4800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Andere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behoeften</a:t>
            </a:r>
            <a:endParaRPr lang="en-GB" b="0" i="0" u="none" strike="noStrike" dirty="0">
              <a:solidFill>
                <a:schemeClr val="bg2">
                  <a:lumMod val="1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Andere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snelheid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Andere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manier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….</a:t>
            </a:r>
          </a:p>
          <a:p>
            <a:pPr algn="l" fontAlgn="base">
              <a:buClr>
                <a:srgbClr val="A99FEA"/>
              </a:buClr>
            </a:pPr>
            <a:r>
              <a:rPr lang="en-GB" sz="48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																</a:t>
            </a:r>
            <a:r>
              <a:rPr lang="en-GB" sz="4800" b="1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Leraar</a:t>
            </a:r>
            <a:r>
              <a:rPr lang="en-GB" sz="48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800" b="1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</a:t>
            </a:r>
            <a:r>
              <a:rPr lang="en-GB" sz="48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800" b="1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zet</a:t>
            </a:r>
            <a:r>
              <a:rPr lang="en-GB" sz="48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26848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A5FAF4-506C-A9D8-F134-46335F864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13DDB1-FF5F-E8CE-381B-08097AF8F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057" y="-1205129"/>
            <a:ext cx="16024658" cy="16024658"/>
          </a:xfrm>
          <a:prstGeom prst="rect">
            <a:avLst/>
          </a:prstGeom>
        </p:spPr>
      </p:pic>
      <p:sp>
        <p:nvSpPr>
          <p:cNvPr id="189" name="Slide Subtitle">
            <a:extLst>
              <a:ext uri="{FF2B5EF4-FFF2-40B4-BE49-F238E27FC236}">
                <a16:creationId xmlns:a16="http://schemas.microsoft.com/office/drawing/2014/main" id="{9844FEEE-034F-BCAE-EE44-7C758077465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796123"/>
            <a:ext cx="21971000" cy="100330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nl-NL" sz="26400" dirty="0"/>
              <a:t>Van analyse van de doelgroep naar </a:t>
            </a:r>
            <a:r>
              <a:rPr lang="nl-NL" sz="26400" dirty="0" err="1"/>
              <a:t>persona’s</a:t>
            </a:r>
            <a:endParaRPr lang="nl-NL" sz="26400" dirty="0"/>
          </a:p>
          <a:p>
            <a:r>
              <a:rPr lang="nl-NL" dirty="0"/>
              <a:t> </a:t>
            </a:r>
            <a:endParaRPr dirty="0"/>
          </a:p>
        </p:txBody>
      </p:sp>
      <p:sp>
        <p:nvSpPr>
          <p:cNvPr id="191" name="Tekst…">
            <a:extLst>
              <a:ext uri="{FF2B5EF4-FFF2-40B4-BE49-F238E27FC236}">
                <a16:creationId xmlns:a16="http://schemas.microsoft.com/office/drawing/2014/main" id="{B9A5872E-DE1B-D43C-9F2B-D1D96151B49C}"/>
              </a:ext>
            </a:extLst>
          </p:cNvPr>
          <p:cNvSpPr txBox="1"/>
          <p:nvPr/>
        </p:nvSpPr>
        <p:spPr>
          <a:xfrm>
            <a:off x="1206500" y="5332947"/>
            <a:ext cx="21971001" cy="3524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4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Informatie verzamelen over doelgroep</a:t>
            </a:r>
          </a:p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4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Omzetten in gedetailleerde beschrijving van een persona </a:t>
            </a:r>
          </a:p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sz="4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 persona is representatief voor de doelgroep of een deel daarvan</a:t>
            </a:r>
          </a:p>
        </p:txBody>
      </p:sp>
    </p:spTree>
    <p:extLst>
      <p:ext uri="{BB962C8B-B14F-4D97-AF65-F5344CB8AC3E}">
        <p14:creationId xmlns:p14="http://schemas.microsoft.com/office/powerpoint/2010/main" val="9591017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3E0C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43CB61-33E2-F9DB-AA0F-3C48DD9D0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2A24D6AB-2A00-591F-7A8E-69783ED22361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Van analyse van de Doelgroep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B43DD484-A29A-0796-FA7F-A2EB9F9B3E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Opdracht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D78B806B-4EE6-2094-C499-6990A2B9516A}"/>
              </a:ext>
            </a:extLst>
          </p:cNvPr>
          <p:cNvSpPr txBox="1"/>
          <p:nvPr/>
        </p:nvSpPr>
        <p:spPr>
          <a:xfrm>
            <a:off x="1206500" y="3399173"/>
            <a:ext cx="21971001" cy="5837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fontAlgn="base"/>
            <a:r>
              <a:rPr lang="en-GB" sz="4800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Tweetallen</a:t>
            </a:r>
            <a:endParaRPr lang="en-GB" sz="4800" dirty="0">
              <a:solidFill>
                <a:srgbClr val="A99FE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sz="4400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Kies </a:t>
            </a:r>
            <a:r>
              <a:rPr lang="en-GB" sz="4400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GB" sz="4400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400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leerling</a:t>
            </a:r>
            <a:r>
              <a:rPr lang="en-GB" sz="4400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400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4400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400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bespreek</a:t>
            </a:r>
            <a:r>
              <a:rPr lang="en-GB" sz="4400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wat </a:t>
            </a:r>
            <a:r>
              <a:rPr lang="en-GB" sz="4400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deze</a:t>
            </a:r>
            <a:r>
              <a:rPr lang="en-GB" sz="4400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400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leerling</a:t>
            </a:r>
            <a:r>
              <a:rPr lang="en-GB" sz="4400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400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bijzonder</a:t>
            </a:r>
            <a:r>
              <a:rPr lang="en-GB" sz="4400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400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maakt</a:t>
            </a:r>
            <a:r>
              <a:rPr lang="en-GB" sz="4400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sz="44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Presenteer</a:t>
            </a:r>
            <a:r>
              <a:rPr lang="en-GB" sz="44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44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</a:t>
            </a:r>
            <a:r>
              <a:rPr lang="en-GB" sz="44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het team</a:t>
            </a:r>
            <a:endParaRPr lang="en-GB" sz="4400" b="0" i="0" u="none" strike="noStrike" dirty="0">
              <a:solidFill>
                <a:schemeClr val="bg2">
                  <a:lumMod val="1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666666"/>
              </a:solidFill>
              <a:effectLst/>
              <a:latin typeface="Graphik" panose="020B0503030202060203" pitchFamily="34" charset="77"/>
            </a:endParaRPr>
          </a:p>
          <a:p>
            <a:pPr algn="l" fontAlgn="base"/>
            <a:endParaRPr lang="en-GB" b="0" i="0" u="none" strike="noStrike" dirty="0">
              <a:solidFill>
                <a:srgbClr val="666666"/>
              </a:solidFill>
              <a:effectLst/>
              <a:latin typeface="Graphik" panose="020B0503030202060203" pitchFamily="34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912D6A-B71F-0B09-1579-9A0431530B11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BD2E0978-FAFB-CD4C-03B7-003E4EE14CD2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7DB934CF-6BC3-F98E-B27D-BE5EBF7E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31962A07-94A9-2E17-3786-D491CCFF493A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E5E8F87C-C329-45A4-DA88-AF315BB16E71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84535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Subtitle"/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Analyse van de Doelgroep</a:t>
            </a:r>
            <a:endParaRPr dirty="0"/>
          </a:p>
        </p:txBody>
      </p:sp>
      <p:sp>
        <p:nvSpPr>
          <p:cNvPr id="207" name="WErkWIJZE"/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Monaco"/>
                <a:ea typeface="Monaco"/>
                <a:cs typeface="Monaco"/>
                <a:sym typeface="Monaco"/>
              </a:defRPr>
            </a:pPr>
            <a:r>
              <a:rPr lang="nl-NL" dirty="0">
                <a:latin typeface="Julius Sans One" panose="02000000000000000000" pitchFamily="2" charset="77"/>
                <a:sym typeface="Autorich Sans"/>
              </a:rPr>
              <a:t>Kenmerken</a:t>
            </a:r>
            <a:endParaRPr dirty="0">
              <a:latin typeface="Julius Sans One" panose="02000000000000000000" pitchFamily="2" charset="77"/>
              <a:sym typeface="Autorich Sans"/>
            </a:endParaRPr>
          </a:p>
        </p:txBody>
      </p:sp>
      <p:sp>
        <p:nvSpPr>
          <p:cNvPr id="216" name="Tekst…"/>
          <p:cNvSpPr txBox="1"/>
          <p:nvPr/>
        </p:nvSpPr>
        <p:spPr>
          <a:xfrm>
            <a:off x="1206500" y="3970569"/>
            <a:ext cx="19854513" cy="802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2" anchor="ctr">
            <a:spAutoFit/>
          </a:bodyPr>
          <a:lstStyle/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Basisidentiteit</a:t>
            </a:r>
            <a:endParaRPr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Leefwereld en context</a:t>
            </a:r>
            <a:endParaRPr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Leren en gedrag op school</a:t>
            </a:r>
          </a:p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Sterktes en talenten </a:t>
            </a:r>
          </a:p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Onderwijsbehoeftes</a:t>
            </a:r>
          </a:p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endParaRPr lang="nl-NL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endParaRPr lang="nl-NL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Belemmeringen en risico’s</a:t>
            </a:r>
          </a:p>
          <a:p>
            <a:pPr marL="457200" indent="-457200">
              <a:buClr>
                <a:srgbClr val="A99FEA"/>
              </a:buClr>
              <a:buSzPct val="100000"/>
              <a:buFontTx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Sociale en maatschappelijke competenties</a:t>
            </a:r>
          </a:p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Perspectief van de leerling</a:t>
            </a:r>
          </a:p>
          <a:p>
            <a:pPr marL="457200" indent="-457200">
              <a:buClr>
                <a:srgbClr val="A99FEA"/>
              </a:buClr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Implicaties voor ons handelen </a:t>
            </a:r>
            <a:endParaRPr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69166C-88D2-42A9-FC98-82FFA52ABCD6}"/>
              </a:ext>
            </a:extLst>
          </p:cNvPr>
          <p:cNvGrpSpPr/>
          <p:nvPr/>
        </p:nvGrpSpPr>
        <p:grpSpPr>
          <a:xfrm>
            <a:off x="1206500" y="11078669"/>
            <a:ext cx="22818078" cy="3036168"/>
            <a:chOff x="1206500" y="11078669"/>
            <a:chExt cx="22818078" cy="3036168"/>
          </a:xfrm>
        </p:grpSpPr>
        <p:grpSp>
          <p:nvGrpSpPr>
            <p:cNvPr id="5" name="Image Gallery">
              <a:extLst>
                <a:ext uri="{FF2B5EF4-FFF2-40B4-BE49-F238E27FC236}">
                  <a16:creationId xmlns:a16="http://schemas.microsoft.com/office/drawing/2014/main" id="{F11F03CE-9156-C700-2434-62BC7F1E5AA0}"/>
                </a:ext>
              </a:extLst>
            </p:cNvPr>
            <p:cNvGrpSpPr/>
            <p:nvPr/>
          </p:nvGrpSpPr>
          <p:grpSpPr>
            <a:xfrm>
              <a:off x="21164880" y="11078669"/>
              <a:ext cx="2859698" cy="3036168"/>
              <a:chOff x="0" y="19455"/>
              <a:chExt cx="2859697" cy="3036165"/>
            </a:xfrm>
          </p:grpSpPr>
          <p:pic>
            <p:nvPicPr>
              <p:cNvPr id="7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1257B9FB-7BDC-E147-4CF8-DD6CC6C59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87924" y="19455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" name="Caption">
                <a:extLst>
                  <a:ext uri="{FF2B5EF4-FFF2-40B4-BE49-F238E27FC236}">
                    <a16:creationId xmlns:a16="http://schemas.microsoft.com/office/drawing/2014/main" id="{7D90F6F3-8C62-04D7-A0E2-6BFEBA202B2B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6" name="Line">
              <a:extLst>
                <a:ext uri="{FF2B5EF4-FFF2-40B4-BE49-F238E27FC236}">
                  <a16:creationId xmlns:a16="http://schemas.microsoft.com/office/drawing/2014/main" id="{3FF5EDB6-74AE-C805-D7CD-61CAEB4F625B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3E0C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476F90-909C-3E9A-72A7-37FDC4DE7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>
            <a:extLst>
              <a:ext uri="{FF2B5EF4-FFF2-40B4-BE49-F238E27FC236}">
                <a16:creationId xmlns:a16="http://schemas.microsoft.com/office/drawing/2014/main" id="{E68A108F-93DF-5D3F-6FD6-DEE7476ABD56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Van analyse van de doelgroep naar </a:t>
            </a:r>
            <a:r>
              <a:rPr lang="nl-NL" dirty="0" err="1"/>
              <a:t>persona’s</a:t>
            </a:r>
            <a:endParaRPr dirty="0"/>
          </a:p>
        </p:txBody>
      </p:sp>
      <p:sp>
        <p:nvSpPr>
          <p:cNvPr id="198" name="STAPPENPLAN">
            <a:extLst>
              <a:ext uri="{FF2B5EF4-FFF2-40B4-BE49-F238E27FC236}">
                <a16:creationId xmlns:a16="http://schemas.microsoft.com/office/drawing/2014/main" id="{DC7A2543-289C-AC82-B991-837358D286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>
                <a:latin typeface="Julius Sans One" panose="02000000000000000000" pitchFamily="2" charset="77"/>
              </a:rPr>
              <a:t>Opdracht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2F9029F9-6BE4-B09A-3C18-EBE8F792C46C}"/>
              </a:ext>
            </a:extLst>
          </p:cNvPr>
          <p:cNvSpPr txBox="1"/>
          <p:nvPr/>
        </p:nvSpPr>
        <p:spPr>
          <a:xfrm>
            <a:off x="1206500" y="2851586"/>
            <a:ext cx="21971001" cy="693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fontAlgn="base"/>
            <a:r>
              <a:rPr lang="en-GB" sz="4800" dirty="0" err="1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Tweetallen</a:t>
            </a:r>
            <a:endParaRPr lang="en-GB" sz="4800" dirty="0">
              <a:solidFill>
                <a:srgbClr val="A99FE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Tweetal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bespreekt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leerling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/persona met het team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vult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</a:t>
            </a:r>
            <a:endParaRPr lang="en-GB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Volgend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tweetal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….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Hebben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 zo alle personas of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zijn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nog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onderscheiden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D85157-3FCE-6214-C8F0-2E01F97A29D6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>
              <a:extLst>
                <a:ext uri="{FF2B5EF4-FFF2-40B4-BE49-F238E27FC236}">
                  <a16:creationId xmlns:a16="http://schemas.microsoft.com/office/drawing/2014/main" id="{E164E339-CAA4-358E-F342-66FFCB3F80E6}"/>
                </a:ext>
              </a:extLst>
            </p:cNvPr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A0CC0F8C-183B-CCDD-1E1B-D3ECDCAB0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>
                <a:extLst>
                  <a:ext uri="{FF2B5EF4-FFF2-40B4-BE49-F238E27FC236}">
                    <a16:creationId xmlns:a16="http://schemas.microsoft.com/office/drawing/2014/main" id="{10637A27-FECA-4541-7924-A8D32D76E6EE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>
              <a:extLst>
                <a:ext uri="{FF2B5EF4-FFF2-40B4-BE49-F238E27FC236}">
                  <a16:creationId xmlns:a16="http://schemas.microsoft.com/office/drawing/2014/main" id="{2FECCFCB-11C3-0D05-E4C4-ABA01FB5EA4A}"/>
                </a:ext>
              </a:extLst>
            </p:cNvPr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26722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Subtitle"/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Stap 1</a:t>
            </a:r>
            <a:endParaRPr dirty="0"/>
          </a:p>
        </p:txBody>
      </p:sp>
      <p:sp>
        <p:nvSpPr>
          <p:cNvPr id="198" name="STAPPENPLAN"/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 err="1">
                <a:latin typeface="Julius Sans One" panose="02000000000000000000" pitchFamily="2" charset="77"/>
              </a:rPr>
              <a:t>Persona’s</a:t>
            </a:r>
            <a:r>
              <a:rPr lang="nl-NL" dirty="0">
                <a:latin typeface="Julius Sans One" panose="02000000000000000000" pitchFamily="2" charset="77"/>
              </a:rPr>
              <a:t> uitwerken</a:t>
            </a:r>
            <a:endParaRPr dirty="0">
              <a:latin typeface="Julius Sans One" panose="02000000000000000000" pitchFamily="2" charset="77"/>
            </a:endParaRPr>
          </a:p>
        </p:txBody>
      </p:sp>
      <p:sp>
        <p:nvSpPr>
          <p:cNvPr id="199" name="Tekst…"/>
          <p:cNvSpPr txBox="1"/>
          <p:nvPr/>
        </p:nvSpPr>
        <p:spPr>
          <a:xfrm>
            <a:off x="1206500" y="3869512"/>
            <a:ext cx="21971001" cy="4496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fontAlgn="base"/>
            <a:r>
              <a:rPr lang="en-GB" sz="4800" b="0" i="0" u="none" strike="noStrike" dirty="0">
                <a:solidFill>
                  <a:srgbClr val="A99FE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Maak de persona </a:t>
            </a:r>
            <a:r>
              <a:rPr lang="en-GB" sz="4800" b="0" i="0" u="none" strike="noStrike" dirty="0" err="1">
                <a:solidFill>
                  <a:srgbClr val="A99FE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persoonlijk</a:t>
            </a:r>
            <a:endParaRPr lang="en-GB" sz="4800" b="0" i="0" u="none" strike="noStrike" dirty="0">
              <a:solidFill>
                <a:srgbClr val="A99FEA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Maak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uitgebreide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beschrijving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Hanteer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kenmerken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het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sjabloon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b="0" i="0" u="none" strike="noStrike" dirty="0">
              <a:solidFill>
                <a:schemeClr val="bg2">
                  <a:lumMod val="1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l" fontAlgn="base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kunt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ook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foto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toevoegen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typerende</a:t>
            </a:r>
            <a:r>
              <a:rPr lang="en-GB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quote.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B21198-2C7D-988A-59BC-0E0C406B0E3C}"/>
              </a:ext>
            </a:extLst>
          </p:cNvPr>
          <p:cNvGrpSpPr/>
          <p:nvPr/>
        </p:nvGrpSpPr>
        <p:grpSpPr>
          <a:xfrm>
            <a:off x="1206500" y="11059214"/>
            <a:ext cx="22818077" cy="3055622"/>
            <a:chOff x="1206500" y="11059214"/>
            <a:chExt cx="22818077" cy="3055622"/>
          </a:xfrm>
        </p:grpSpPr>
        <p:grpSp>
          <p:nvGrpSpPr>
            <p:cNvPr id="202" name="Image Gallery"/>
            <p:cNvGrpSpPr/>
            <p:nvPr/>
          </p:nvGrpSpPr>
          <p:grpSpPr>
            <a:xfrm>
              <a:off x="21164880" y="11059214"/>
              <a:ext cx="2859697" cy="3055622"/>
              <a:chOff x="0" y="0"/>
              <a:chExt cx="2859696" cy="3055619"/>
            </a:xfrm>
          </p:grpSpPr>
          <p:pic>
            <p:nvPicPr>
              <p:cNvPr id="200" name="1024x1024_fav_r_1024x1024_logomark.png" descr="1024x1024_fav_r_1024x1024_logomark.png"/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87924" y="0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/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/>
            <p:cNvSpPr/>
            <p:nvPr/>
          </p:nvSpPr>
          <p:spPr>
            <a:xfrm>
              <a:off x="1206500" y="11499408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6_DynamicWavesLight">
  <a:themeElements>
    <a:clrScheme name="36_DynamicWavesLight">
      <a:dk1>
        <a:srgbClr val="53585F"/>
      </a:dk1>
      <a:lt1>
        <a:srgbClr val="5F3E0C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6_DynamicWavesLight">
  <a:themeElements>
    <a:clrScheme name="36_DynamicWaves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43040</TotalTime>
  <Words>617</Words>
  <Application>Microsoft Macintosh PowerPoint</Application>
  <PresentationFormat>Custom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Julius Sans One</vt:lpstr>
      <vt:lpstr>Produkt Extralight</vt:lpstr>
      <vt:lpstr>Open Sans</vt:lpstr>
      <vt:lpstr>Produkt Light</vt:lpstr>
      <vt:lpstr>Graphik-Light</vt:lpstr>
      <vt:lpstr>Arial</vt:lpstr>
      <vt:lpstr>Helvetica Neue</vt:lpstr>
      <vt:lpstr>Graphik</vt:lpstr>
      <vt:lpstr>36_DynamicWavesLight</vt:lpstr>
      <vt:lpstr>Welkom</vt:lpstr>
      <vt:lpstr>Leerlingpopulatie in cijfers</vt:lpstr>
      <vt:lpstr>Schoolweging: maat voor leerlingpopulatie?</vt:lpstr>
      <vt:lpstr>Hoge verwachtingen?</vt:lpstr>
      <vt:lpstr>PowerPoint Presentation</vt:lpstr>
      <vt:lpstr>Opdracht</vt:lpstr>
      <vt:lpstr>Kenmerken</vt:lpstr>
      <vt:lpstr>Opdracht</vt:lpstr>
      <vt:lpstr>Persona’s uitwerken</vt:lpstr>
      <vt:lpstr>Persona’s uitwerken</vt:lpstr>
      <vt:lpstr>Persona’s uitwerken</vt:lpstr>
      <vt:lpstr>Leerlingpopulatie</vt:lpstr>
      <vt:lpstr>En nu?</vt:lpstr>
      <vt:lpstr>Borging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Leonie van de Kant</cp:lastModifiedBy>
  <cp:revision>20</cp:revision>
  <dcterms:modified xsi:type="dcterms:W3CDTF">2026-02-03T08:22:06Z</dcterms:modified>
</cp:coreProperties>
</file>