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6" r:id="rId4"/>
    <p:sldId id="267" r:id="rId5"/>
    <p:sldId id="268" r:id="rId6"/>
    <p:sldId id="269" r:id="rId7"/>
    <p:sldId id="276" r:id="rId8"/>
    <p:sldId id="273" r:id="rId9"/>
    <p:sldId id="270" r:id="rId10"/>
    <p:sldId id="296" r:id="rId11"/>
    <p:sldId id="277" r:id="rId12"/>
    <p:sldId id="278" r:id="rId13"/>
    <p:sldId id="279" r:id="rId14"/>
    <p:sldId id="280" r:id="rId15"/>
    <p:sldId id="271" r:id="rId16"/>
    <p:sldId id="272" r:id="rId17"/>
    <p:sldId id="262" r:id="rId18"/>
    <p:sldId id="263" r:id="rId19"/>
    <p:sldId id="265" r:id="rId20"/>
  </p:sldIdLst>
  <p:sldSz cx="24384000" cy="13716000"/>
  <p:notesSz cx="6858000" cy="9144000"/>
  <p:embeddedFontLst>
    <p:embeddedFont>
      <p:font typeface="Autorich Sans" pitchFamily="2" charset="77"/>
      <p:regular r:id="rId22"/>
    </p:embeddedFont>
    <p:embeddedFont>
      <p:font typeface="Graphik" panose="020B0503030202060203" pitchFamily="34" charset="77"/>
      <p:regular r:id="rId23"/>
      <p:bold r:id="rId24"/>
      <p:italic r:id="rId25"/>
      <p:boldItalic r:id="rId26"/>
    </p:embeddedFont>
    <p:embeddedFont>
      <p:font typeface="Graphik-Light" panose="020B0403030202060203" pitchFamily="34" charset="77"/>
      <p:regular r:id="rId27"/>
      <p:bold r:id="rId28"/>
      <p:italic r:id="rId29"/>
      <p:boldItalic r:id="rId30"/>
    </p:embeddedFont>
    <p:embeddedFont>
      <p:font typeface="Julius Sans One" panose="02000000000000000000" pitchFamily="2" charset="77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rodukt Extralight" pitchFamily="2" charset="77"/>
      <p:regular r:id="rId36"/>
      <p:bold r:id="rId37"/>
      <p:italic r:id="rId38"/>
      <p:boldItalic r:id="rId39"/>
    </p:embeddedFont>
    <p:embeddedFont>
      <p:font typeface="Produkt Light" pitchFamily="2" charset="77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AD7"/>
    <a:srgbClr val="A99FEA"/>
    <a:srgbClr val="DA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55"/>
    <p:restoredTop sz="94737"/>
  </p:normalViewPr>
  <p:slideViewPr>
    <p:cSldViewPr snapToGrid="0">
      <p:cViewPr varScale="1">
        <p:scale>
          <a:sx n="49" d="100"/>
          <a:sy n="49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269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6072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lack and white close-up of a curved roof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Low angle view of a metal spiral staircase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ey reflective floor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inspectie.nl/documenten/2025/04/16/brochure-ontdek-de-ruimte-ruimte-in-regels-v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inspectie.nl/documenten/brochures/2025/04/16/brochure-ruimte-in-regels-primair-onderwij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eonie van de Ka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rPr dirty="0">
                <a:solidFill>
                  <a:schemeClr val="bg2">
                    <a:lumMod val="10000"/>
                  </a:schemeClr>
                </a:solidFill>
              </a:rPr>
              <a:t>Leonie van de Kant 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| Directeur eigenaar </a:t>
            </a:r>
            <a:r>
              <a:rPr lang="nl-NL" dirty="0" err="1">
                <a:solidFill>
                  <a:schemeClr val="bg2">
                    <a:lumMod val="10000"/>
                  </a:schemeClr>
                </a:solidFill>
              </a:rPr>
              <a:t>Today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 Advies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7" name="Presentation Subtitle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10789335"/>
            <a:ext cx="21971000" cy="130385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Graphik" panose="020B0503030202060203" pitchFamily="34" charset="77"/>
              </a:rPr>
              <a:t>Toezicht | Inspectie van het onderwijs </a:t>
            </a:r>
            <a:endParaRPr dirty="0">
              <a:solidFill>
                <a:schemeClr val="bg2">
                  <a:lumMod val="10000"/>
                </a:schemeClr>
              </a:solidFill>
              <a:latin typeface="Graphik" panose="020B0503030202060203" pitchFamily="34" charset="77"/>
            </a:endParaRPr>
          </a:p>
        </p:txBody>
      </p:sp>
      <p:sp>
        <p:nvSpPr>
          <p:cNvPr id="178" name="TrAINING"/>
          <p:cNvSpPr txBox="1">
            <a:spLocks noGrp="1"/>
          </p:cNvSpPr>
          <p:nvPr>
            <p:ph type="ctrTitle"/>
          </p:nvPr>
        </p:nvSpPr>
        <p:spPr>
          <a:xfrm>
            <a:off x="1206500" y="8042765"/>
            <a:ext cx="21971004" cy="2570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 err="1"/>
              <a:t>WElkom</a:t>
            </a:r>
            <a:r>
              <a:rPr dirty="0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BBED3C-1923-058A-8D8F-F8AF83AD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3" y="11907712"/>
            <a:ext cx="2731517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onie van de Kant">
            <a:extLst>
              <a:ext uri="{FF2B5EF4-FFF2-40B4-BE49-F238E27FC236}">
                <a16:creationId xmlns:a16="http://schemas.microsoft.com/office/drawing/2014/main" id="{C1F12BB3-0203-422A-7A85-3F3EB5DB71C7}"/>
              </a:ext>
            </a:extLst>
          </p:cNvPr>
          <p:cNvSpPr txBox="1">
            <a:spLocks/>
          </p:cNvSpPr>
          <p:nvPr/>
        </p:nvSpPr>
        <p:spPr>
          <a:xfrm>
            <a:off x="1511300" y="915519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hangingPunct="1"/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| Onderwijsadvies</a:t>
            </a:r>
          </a:p>
        </p:txBody>
      </p:sp>
      <p:pic>
        <p:nvPicPr>
          <p:cNvPr id="4" name="transparent_logo_black.png" descr="transparent_logo_black.png">
            <a:extLst>
              <a:ext uri="{FF2B5EF4-FFF2-40B4-BE49-F238E27FC236}">
                <a16:creationId xmlns:a16="http://schemas.microsoft.com/office/drawing/2014/main" id="{23E07B0E-6608-6D98-0032-224F3060F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0" y="-411956"/>
            <a:ext cx="7079456" cy="7079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9B2F5-17D0-75CE-9C58-EE77B0208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E8EA4B22-913A-7953-EA58-C6BE3D7E90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  <a:ea typeface="Source Sans Pro" panose="020B0503030403020204" pitchFamily="34" charset="0"/>
                <a:cs typeface="+mn-cs"/>
              </a:rPr>
              <a:t>Toezicht</a:t>
            </a:r>
            <a:endParaRPr dirty="0">
              <a:latin typeface="Julius Sans One" panose="02000000000000000000" pitchFamily="2" charset="77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675B2F9A-F6F4-F28A-9055-0F7AAB4F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14E48-EFD0-15EE-1094-CE8C07F25326}"/>
              </a:ext>
            </a:extLst>
          </p:cNvPr>
          <p:cNvSpPr txBox="1"/>
          <p:nvPr/>
        </p:nvSpPr>
        <p:spPr>
          <a:xfrm>
            <a:off x="1206498" y="2726379"/>
            <a:ext cx="18941143" cy="8630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Graphik-Light"/>
                <a:sym typeface="Graphik Light"/>
              </a:rPr>
              <a:t>Ruimte in regels – fabeltjes over inspectie VO</a:t>
            </a: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ea typeface="Graphik-Light"/>
              <a:cs typeface="Graphik-Light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aphik-Light"/>
                <a:sym typeface="Graphi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Brochure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Graphik-Light"/>
                <a:sym typeface="Graphik Light"/>
              </a:rPr>
              <a:t> Ruimte in regels VO</a:t>
            </a:r>
            <a:endParaRPr kumimoji="0" lang="en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Graphik-Light"/>
              <a:sym typeface="Graphik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677A6-8ADE-04D1-89F6-A5AFC4FED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897" y="1206500"/>
            <a:ext cx="7110696" cy="716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CD1CA-3E68-BDB8-AD5D-B1A9C0FD8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1968">
            <a:off x="14444664" y="5846382"/>
            <a:ext cx="6957392" cy="6280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CB8EC-66B7-CBD0-BB32-10FB02FA9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0119">
            <a:off x="6827192" y="4738375"/>
            <a:ext cx="6860579" cy="7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8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53E2F-E166-66BA-BB5F-951FCF04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EEA75ECB-8074-C77A-DCAA-3CF4049FB5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4353FCFC-CCA9-51C8-B684-97575623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…">
            <a:extLst>
              <a:ext uri="{FF2B5EF4-FFF2-40B4-BE49-F238E27FC236}">
                <a16:creationId xmlns:a16="http://schemas.microsoft.com/office/drawing/2014/main" id="{5B8B310F-2EDC-7AD8-51A9-6ECEA2A6C187}"/>
              </a:ext>
            </a:extLst>
          </p:cNvPr>
          <p:cNvSpPr txBox="1"/>
          <p:nvPr/>
        </p:nvSpPr>
        <p:spPr>
          <a:xfrm>
            <a:off x="2412999" y="7062803"/>
            <a:ext cx="187052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</a:defRPr>
            </a:pPr>
            <a:endParaRPr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89949-7850-BDB5-D84B-D088AD9A41DD}"/>
              </a:ext>
            </a:extLst>
          </p:cNvPr>
          <p:cNvSpPr txBox="1"/>
          <p:nvPr/>
        </p:nvSpPr>
        <p:spPr>
          <a:xfrm>
            <a:off x="1206498" y="2542716"/>
            <a:ext cx="10454785" cy="8630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Onderwijsproces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OP0 – Basisvaardigheden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OP1 – Aanbod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OP2 – Zicht op ontwikkeling en begeleiding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OP3 – Pedagogisch en didactisch handelen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OP4 - Onderwijstijd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OP6 – Afsluiting </a:t>
            </a:r>
          </a:p>
        </p:txBody>
      </p:sp>
    </p:spTree>
    <p:extLst>
      <p:ext uri="{BB962C8B-B14F-4D97-AF65-F5344CB8AC3E}">
        <p14:creationId xmlns:p14="http://schemas.microsoft.com/office/powerpoint/2010/main" val="11859752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CD88C0-BC0A-00A4-5CE5-D27E8E5F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3D0BF3FB-49D2-53C1-9AB2-4F52BE6001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2AD0B2BF-0DB4-A367-D07D-79151D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…">
            <a:extLst>
              <a:ext uri="{FF2B5EF4-FFF2-40B4-BE49-F238E27FC236}">
                <a16:creationId xmlns:a16="http://schemas.microsoft.com/office/drawing/2014/main" id="{C177E7F9-D289-8C44-1A73-15712231492C}"/>
              </a:ext>
            </a:extLst>
          </p:cNvPr>
          <p:cNvSpPr txBox="1"/>
          <p:nvPr/>
        </p:nvSpPr>
        <p:spPr>
          <a:xfrm>
            <a:off x="2412999" y="7062803"/>
            <a:ext cx="187052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</a:defRPr>
            </a:pPr>
            <a:endParaRPr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F228A-5D0D-E5BA-7651-0E47BD760338}"/>
              </a:ext>
            </a:extLst>
          </p:cNvPr>
          <p:cNvSpPr txBox="1"/>
          <p:nvPr/>
        </p:nvSpPr>
        <p:spPr>
          <a:xfrm>
            <a:off x="1206498" y="2773548"/>
            <a:ext cx="11493531" cy="8168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Veiligheid en schoolklimaat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VS1 Veiligheid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VS2 Schoolklimaat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NL" sz="1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Onderwijsresultaten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OR1 Resultaten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OR2 Sociale en maatschappelijke competenties </a:t>
            </a:r>
          </a:p>
        </p:txBody>
      </p:sp>
    </p:spTree>
    <p:extLst>
      <p:ext uri="{BB962C8B-B14F-4D97-AF65-F5344CB8AC3E}">
        <p14:creationId xmlns:p14="http://schemas.microsoft.com/office/powerpoint/2010/main" val="28750606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D0A94-F1EF-D93E-F5B0-C02B2CD1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47ADD297-3203-DD00-2774-69F4773FA1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9E4C7AD5-6D30-A75D-F91E-32B500FD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…">
            <a:extLst>
              <a:ext uri="{FF2B5EF4-FFF2-40B4-BE49-F238E27FC236}">
                <a16:creationId xmlns:a16="http://schemas.microsoft.com/office/drawing/2014/main" id="{34394502-B132-8B95-2AB7-AC41703CCF2E}"/>
              </a:ext>
            </a:extLst>
          </p:cNvPr>
          <p:cNvSpPr txBox="1"/>
          <p:nvPr/>
        </p:nvSpPr>
        <p:spPr>
          <a:xfrm>
            <a:off x="2412999" y="7062803"/>
            <a:ext cx="187052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</a:defRPr>
            </a:pPr>
            <a:endParaRPr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293C1-FA8C-26B8-C08F-0E6C98E2CD88}"/>
              </a:ext>
            </a:extLst>
          </p:cNvPr>
          <p:cNvSpPr txBox="1"/>
          <p:nvPr/>
        </p:nvSpPr>
        <p:spPr>
          <a:xfrm>
            <a:off x="1206498" y="4370139"/>
            <a:ext cx="10294485" cy="4975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Sturen, kwaliteitszorg en ambitie</a:t>
            </a:r>
            <a:endParaRPr lang="en-NL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SKA1 Visie, ambities en doelen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SKA2 Uitvoering en kwaliteitscultuur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SKA3 Evaluatie, verantwoording en dialoog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BF47-5B77-1D63-4D3F-A6D603A3F1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71398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C13BA-C410-5FE8-7A36-CA676D41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805D7FAF-9FA4-629E-3449-AF1F57B734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4DB1D758-CD7D-9D37-1523-7162FB89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…">
            <a:extLst>
              <a:ext uri="{FF2B5EF4-FFF2-40B4-BE49-F238E27FC236}">
                <a16:creationId xmlns:a16="http://schemas.microsoft.com/office/drawing/2014/main" id="{49207120-9B91-66CA-E4D0-9D9CA97606ED}"/>
              </a:ext>
            </a:extLst>
          </p:cNvPr>
          <p:cNvSpPr txBox="1"/>
          <p:nvPr/>
        </p:nvSpPr>
        <p:spPr>
          <a:xfrm>
            <a:off x="2412999" y="7062803"/>
            <a:ext cx="187052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</a:defRPr>
            </a:pPr>
            <a:endParaRPr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C4C74-D35F-19EC-6308-81E920EE1BDF}"/>
              </a:ext>
            </a:extLst>
          </p:cNvPr>
          <p:cNvSpPr txBox="1"/>
          <p:nvPr/>
        </p:nvSpPr>
        <p:spPr>
          <a:xfrm>
            <a:off x="1206497" y="4671504"/>
            <a:ext cx="21174532" cy="4372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Overige wettelijke vereisten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 alle deugdelijkheidseisen vanuit onderwijswet- en regelgeving staan in de kadertekst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ocus per jaar verschillend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C5F53-BB8C-69C3-A036-816B1FD7C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34631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BC91B-F18D-5FF9-20A7-D95C4E2E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298540E7-8685-B6AA-63D7-46B4C69208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25F5C6E0-001E-886D-5DB5-6D9C0D76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14758-7737-6CF6-5276-D7EBB3022246}"/>
              </a:ext>
            </a:extLst>
          </p:cNvPr>
          <p:cNvSpPr txBox="1"/>
          <p:nvPr/>
        </p:nvSpPr>
        <p:spPr>
          <a:xfrm>
            <a:off x="1206498" y="2669533"/>
            <a:ext cx="18941143" cy="2539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betekent voldoende, onvoldoende, basiskwaliteit en eigen ambitie?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endParaRPr kumimoji="0" lang="en-NL" sz="400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  <p:pic>
        <p:nvPicPr>
          <p:cNvPr id="2" name="Afbeelding 7">
            <a:extLst>
              <a:ext uri="{FF2B5EF4-FFF2-40B4-BE49-F238E27FC236}">
                <a16:creationId xmlns:a16="http://schemas.microsoft.com/office/drawing/2014/main" id="{B0ACD38A-E049-88CC-059A-5A694621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07" y="4422189"/>
            <a:ext cx="19484364" cy="7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05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C27C7-F50B-5CBC-2544-E4D6516D0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09AEC5FC-02F5-E088-F8AB-559310B716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76E3895F-A5F4-9590-D28D-391E9BE1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FCF2B-3F6D-EE1A-805D-190631B13423}"/>
              </a:ext>
            </a:extLst>
          </p:cNvPr>
          <p:cNvSpPr txBox="1"/>
          <p:nvPr/>
        </p:nvSpPr>
        <p:spPr>
          <a:xfrm>
            <a:off x="1206498" y="4517052"/>
            <a:ext cx="18941143" cy="6194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Oordelen schoolniveau</a:t>
            </a:r>
            <a:endParaRPr lang="nl-NL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kumimoji="0" lang="nl-NL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Wanneer Voldoende?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 O</a:t>
            </a:r>
            <a:r>
              <a:rPr kumimoji="0" lang="nl-NL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nvoldoende??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Verschil Onvoldoende en Zeer zwak</a:t>
            </a:r>
            <a:endParaRPr kumimoji="0" lang="nl-NL" sz="400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endParaRPr kumimoji="0" lang="en-NL" sz="4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E49F4-EBD2-4B19-72E7-E477DCAD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07" y="1672403"/>
            <a:ext cx="13200033" cy="87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75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WErkWIJZE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WErkWIJZE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sp>
        <p:nvSpPr>
          <p:cNvPr id="216" name="Tekst…"/>
          <p:cNvSpPr txBox="1"/>
          <p:nvPr/>
        </p:nvSpPr>
        <p:spPr>
          <a:xfrm>
            <a:off x="3322154" y="3491450"/>
            <a:ext cx="17739691" cy="765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Voorbereiding | zelfevaluatie  </a:t>
            </a:r>
          </a:p>
          <a:p>
            <a:pPr marL="457200" lvl="3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Analyse/Documenten bekijken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Onderzoeksdag(en)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Clr>
                <a:srgbClr val="A99FEA"/>
              </a:buClr>
              <a:buSzPct val="100000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Gesprekken met schoolleiding, KC/IB, leraren, MR, leerlingen</a:t>
            </a:r>
          </a:p>
          <a:p>
            <a:pPr>
              <a:buClr>
                <a:srgbClr val="A99FEA"/>
              </a:buClr>
              <a:buSzPct val="100000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Lesbezoeken</a:t>
            </a:r>
          </a:p>
          <a:p>
            <a:pPr>
              <a:buClr>
                <a:srgbClr val="A99FEA"/>
              </a:buClr>
              <a:buSzPct val="100000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Dossiers/LVS bekijken  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 en terugkoppeling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6B2F096-1BB3-87F7-7186-E45B97BDAF0B}"/>
              </a:ext>
            </a:extLst>
          </p:cNvPr>
          <p:cNvSpPr/>
          <p:nvPr/>
        </p:nvSpPr>
        <p:spPr>
          <a:xfrm>
            <a:off x="14630400" y="4616251"/>
            <a:ext cx="5434935" cy="4483497"/>
          </a:xfrm>
          <a:prstGeom prst="triangle">
            <a:avLst>
              <a:gd name="adj" fmla="val 52404"/>
            </a:avLst>
          </a:prstGeom>
          <a:solidFill>
            <a:srgbClr val="F1CA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spcBef>
                <a:spcPts val="0"/>
              </a:spcBef>
            </a:pPr>
            <a:r>
              <a:rPr lang="nl-NL" sz="3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Triangulatie</a:t>
            </a:r>
            <a:endParaRPr lang="nl-NL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825500">
              <a:spcBef>
                <a:spcPts val="0"/>
              </a:spcBef>
            </a:pPr>
            <a:endParaRPr kumimoji="0" lang="nl-NL" b="0" i="0" u="none" strike="noStrike" cap="none" spc="0" normalizeH="0" baseline="0" dirty="0">
              <a:ln>
                <a:noFill/>
              </a:ln>
              <a:solidFill>
                <a:srgbClr val="A99FEA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  <a:p>
            <a:pPr algn="ctr" defTabSz="825500">
              <a:spcBef>
                <a:spcPts val="0"/>
              </a:spcBef>
            </a:pPr>
            <a:endParaRPr kumimoji="0" lang="en-NL" sz="3200" b="0" i="0" u="none" strike="noStrike" cap="none" spc="0" normalizeH="0" baseline="0" dirty="0">
              <a:ln>
                <a:noFill/>
              </a:ln>
              <a:solidFill>
                <a:srgbClr val="A99FEA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  <a:p>
            <a:pPr algn="ctr" defTabSz="825500">
              <a:spcBef>
                <a:spcPts val="0"/>
              </a:spcBef>
            </a:pPr>
            <a:endParaRPr kumimoji="0" lang="en-NL" sz="3200" b="0" i="0" u="none" strike="noStrike" cap="none" spc="0" normalizeH="0" baseline="0" dirty="0">
              <a:ln>
                <a:noFill/>
              </a:ln>
              <a:solidFill>
                <a:srgbClr val="A99FEA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 err="1"/>
              <a:t>BEVINdINGEN</a:t>
            </a:r>
            <a:endParaRPr dirty="0"/>
          </a:p>
        </p:txBody>
      </p:sp>
      <p:sp>
        <p:nvSpPr>
          <p:cNvPr id="197" name="Slide Subtitle"/>
          <p:cNvSpPr txBox="1">
            <a:spLocks noGrp="1"/>
          </p:cNvSpPr>
          <p:nvPr>
            <p:ph type="body" idx="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Julius Sans One" panose="02000000000000000000" pitchFamily="2" charset="77"/>
              </a:rPr>
              <a:t>Inspectie van het onderwijs</a:t>
            </a:r>
          </a:p>
        </p:txBody>
      </p:sp>
      <p:sp>
        <p:nvSpPr>
          <p:cNvPr id="199" name="Tekst…"/>
          <p:cNvSpPr txBox="1"/>
          <p:nvPr/>
        </p:nvSpPr>
        <p:spPr>
          <a:xfrm>
            <a:off x="1206500" y="3530594"/>
            <a:ext cx="10985500" cy="699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80975"/>
            <a:r>
              <a:rPr lang="nl-NL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gaat goed?</a:t>
            </a:r>
          </a:p>
          <a:p>
            <a:pPr marL="180975"/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Gericht op eigen ambities</a:t>
            </a:r>
          </a:p>
          <a:p>
            <a:pPr marL="180975"/>
            <a:r>
              <a:rPr lang="nl-NL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kan er beter?</a:t>
            </a:r>
          </a:p>
          <a:p>
            <a:pPr marL="180975"/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Verbetersuggesties. Geen wettelijke basis. </a:t>
            </a:r>
          </a:p>
          <a:p>
            <a:pPr marL="180975"/>
            <a:r>
              <a:rPr lang="nl-NL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moet beter?</a:t>
            </a:r>
          </a:p>
          <a:p>
            <a:pPr marL="180975"/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Naleven van de wet. </a:t>
            </a:r>
            <a:r>
              <a:rPr lang="nl-NL" sz="36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Herstelopdracht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21198-2C7D-988A-59BC-0E0C406B0E3C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/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/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/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/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33D9E2A1-DFCF-1CF6-ADBB-53D39B8893C7}"/>
              </a:ext>
            </a:extLst>
          </p:cNvPr>
          <p:cNvSpPr txBox="1"/>
          <p:nvPr/>
        </p:nvSpPr>
        <p:spPr>
          <a:xfrm>
            <a:off x="15782638" y="6428062"/>
            <a:ext cx="5382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A99F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Oordeel</a:t>
            </a:r>
            <a:endParaRPr lang="nl-NL" sz="2400" dirty="0">
              <a:solidFill>
                <a:srgbClr val="A99FE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927D980-3F78-BA6A-6B84-92B2B0016A9F}"/>
              </a:ext>
            </a:extLst>
          </p:cNvPr>
          <p:cNvSpPr/>
          <p:nvPr/>
        </p:nvSpPr>
        <p:spPr>
          <a:xfrm>
            <a:off x="12554657" y="3289141"/>
            <a:ext cx="2865323" cy="7140616"/>
          </a:xfrm>
          <a:prstGeom prst="rightBrace">
            <a:avLst/>
          </a:prstGeom>
          <a:ln w="38100">
            <a:solidFill>
              <a:srgbClr val="A99FE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A99FEA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BAA0A-5595-FB9C-0926-D96B2565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A37079BE-D6A3-DC06-89B4-2B3768A90D3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439059" y="4797897"/>
            <a:ext cx="21971000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solidFill>
                  <a:schemeClr val="bg2">
                    <a:lumMod val="10000"/>
                  </a:schemeClr>
                </a:solidFill>
                <a:latin typeface="Julius Sans One" panose="02000000000000000000" pitchFamily="2" charset="77"/>
              </a:rPr>
              <a:t>Leonie van de Kant </a:t>
            </a: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1F00E535-8F2C-8C86-6FD3-378B32250FD0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1971001" cy="11618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2">
                    <a:lumMod val="10000"/>
                  </a:schemeClr>
                </a:solidFill>
              </a:rPr>
              <a:t>Today is a perfect day to start…..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22FC1190-275C-E573-9730-97B8AF4F13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>
                <a:latin typeface="Autorich Sans"/>
                <a:ea typeface="Autorich Sans"/>
                <a:cs typeface="Autorich Sans"/>
                <a:sym typeface="Autorich Sans"/>
              </a:rPr>
              <a:t>TOdAY AdVIES</a:t>
            </a: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E442F8E4-30D0-ADF6-2F81-4C0560BA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eonie van de Kant">
            <a:extLst>
              <a:ext uri="{FF2B5EF4-FFF2-40B4-BE49-F238E27FC236}">
                <a16:creationId xmlns:a16="http://schemas.microsoft.com/office/drawing/2014/main" id="{07E178AF-BA73-578A-2A1A-06447F34DD54}"/>
              </a:ext>
            </a:extLst>
          </p:cNvPr>
          <p:cNvSpPr txBox="1">
            <a:spLocks/>
          </p:cNvSpPr>
          <p:nvPr/>
        </p:nvSpPr>
        <p:spPr>
          <a:xfrm>
            <a:off x="3335933" y="10696545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hangingPunct="1"/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</a:t>
            </a:r>
            <a:r>
              <a:rPr lang="nl-NL" sz="2800" b="1">
                <a:solidFill>
                  <a:schemeClr val="bg2">
                    <a:lumMod val="10000"/>
                  </a:schemeClr>
                </a:solidFill>
              </a:rPr>
              <a:t>| Onderwijsadvies</a:t>
            </a:r>
            <a:endParaRPr lang="nl-NL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27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1024x1024_fav_trns_1024x1024_logomark_black.png" descr="1024x1024_fav_trns_1024x1024_logomark_bl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8BADF-A965-5023-11C4-21B943E19439}"/>
              </a:ext>
            </a:extLst>
          </p:cNvPr>
          <p:cNvSpPr txBox="1"/>
          <p:nvPr/>
        </p:nvSpPr>
        <p:spPr>
          <a:xfrm>
            <a:off x="1206498" y="4818416"/>
            <a:ext cx="18941143" cy="5591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doet de inspectie en waarom?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Kennis van toezicht, opbouw </a:t>
            </a:r>
            <a:r>
              <a:rPr lang="nl-NL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onderzoekskader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kwaliteitsgebieden en standaarden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Feiten en fabels 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Verschil audit en inspectiebezoek</a:t>
            </a:r>
          </a:p>
        </p:txBody>
      </p:sp>
      <p:sp>
        <p:nvSpPr>
          <p:cNvPr id="7" name="TOdAY AdVIES">
            <a:extLst>
              <a:ext uri="{FF2B5EF4-FFF2-40B4-BE49-F238E27FC236}">
                <a16:creationId xmlns:a16="http://schemas.microsoft.com/office/drawing/2014/main" id="{B32744D0-D2C5-CDF6-18EE-1C6CEAB9E691}"/>
              </a:ext>
            </a:extLst>
          </p:cNvPr>
          <p:cNvSpPr txBox="1">
            <a:spLocks/>
          </p:cNvSpPr>
          <p:nvPr/>
        </p:nvSpPr>
        <p:spPr>
          <a:xfrm>
            <a:off x="1206498" y="1206500"/>
            <a:ext cx="21971004" cy="175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355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0" i="0" u="none" strike="noStrike" cap="none" spc="-119" baseline="0">
                <a:solidFill>
                  <a:srgbClr val="000000"/>
                </a:solidFill>
                <a:uFillTx/>
                <a:latin typeface="Autorich Sans"/>
                <a:ea typeface="Autorich Sans"/>
                <a:cs typeface="Autorich Sans"/>
                <a:sym typeface="Autorich Sans"/>
              </a:defRPr>
            </a:lvl1pPr>
            <a:lvl2pPr marL="0" marR="0" indent="457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2pPr>
            <a:lvl3pPr marL="0" marR="0" indent="914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3pPr>
            <a:lvl4pPr marL="0" marR="0" indent="1371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4pPr>
            <a:lvl5pPr marL="0" marR="0" indent="18288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5pPr>
            <a:lvl6pPr marL="0" marR="0" indent="22860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6pPr>
            <a:lvl7pPr marL="0" marR="0" indent="2743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7pPr>
            <a:lvl8pPr marL="0" marR="0" indent="3200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8pPr>
            <a:lvl9pPr marL="0" marR="0" indent="3657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9pPr>
          </a:lstStyle>
          <a:p>
            <a:pPr hangingPunct="1"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 pitchFamily="2" charset="77"/>
              </a:rPr>
              <a:t>ToEzichT</a:t>
            </a:r>
            <a:endParaRPr lang="nl-NL" dirty="0">
              <a:latin typeface="Autorich Sans" pitchFamily="2" charset="77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B5D7-809F-2492-F779-9DE7E619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EF141045-7BD7-4F22-EC42-CE0724849D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7A7095FE-FEA4-A08B-55CB-A2FD7ABB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5D4DB-A73C-D785-A6B0-8B4E8E582640}"/>
              </a:ext>
            </a:extLst>
          </p:cNvPr>
          <p:cNvSpPr txBox="1"/>
          <p:nvPr/>
        </p:nvSpPr>
        <p:spPr>
          <a:xfrm>
            <a:off x="1206498" y="3808252"/>
            <a:ext cx="18941143" cy="4975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G</a:t>
            </a:r>
            <a:r>
              <a:rPr kumimoji="0" lang="en-NL" sz="4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eschiedenis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2017 -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estuursgericht toezicht 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</a:t>
            </a:r>
            <a:r>
              <a:rPr kumimoji="0" lang="en-NL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nderzoekskader vernieuwd in 2021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jaar een aanpassing – ervaringen, ontwikkelingen, wetenschap</a:t>
            </a:r>
            <a:endParaRPr kumimoji="0" lang="en-NL" sz="400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06613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A2F05-B35C-CC76-264E-8DC0C15EC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F190CACD-3FEB-3054-6EE4-A30D3C5F70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A84836EE-915F-B075-C56A-06F0F0A1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A68E4B-DE1B-A24E-79A8-FCAC03097037}"/>
              </a:ext>
            </a:extLst>
          </p:cNvPr>
          <p:cNvSpPr txBox="1"/>
          <p:nvPr/>
        </p:nvSpPr>
        <p:spPr>
          <a:xfrm>
            <a:off x="1206498" y="3292357"/>
            <a:ext cx="18941143" cy="8643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Onderwijstoezicht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NL" sz="4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WOT – wet op onderwijstoezicht | bevoegdheden 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Inspectie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ziet toe op de naleving van de onderwijswet- en regelgeving; 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heeft de taak om ontwikkeling van het onderwijs en de kwaliteit daarvan te bevorderen</a:t>
            </a:r>
          </a:p>
          <a:p>
            <a:pPr marL="571500" marR="0" indent="-57150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aak om financiële rechtmatigheid, -doelmatigheid en -continuïteit te beoordelen en bevorderen.  </a:t>
            </a:r>
          </a:p>
        </p:txBody>
      </p:sp>
    </p:spTree>
    <p:extLst>
      <p:ext uri="{BB962C8B-B14F-4D97-AF65-F5344CB8AC3E}">
        <p14:creationId xmlns:p14="http://schemas.microsoft.com/office/powerpoint/2010/main" val="16449041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51F7B-A5BF-38A0-9F71-72C30D86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3F2E0C38-B6AF-6E02-F6A3-288282FA0C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BED9AFF1-FA1D-0864-3B63-25174D57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82D98-B358-2A97-7BD4-8B552904F3BB}"/>
              </a:ext>
            </a:extLst>
          </p:cNvPr>
          <p:cNvSpPr txBox="1"/>
          <p:nvPr/>
        </p:nvSpPr>
        <p:spPr>
          <a:xfrm>
            <a:off x="1206498" y="3298769"/>
            <a:ext cx="18941143" cy="8630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Wettelijk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kader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toezicht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primair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en-NL" sz="4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Wet op het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primair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(WPO);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Wet op het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primair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BES (WPO BES);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Leerplichtwet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1969 (LPW 1969);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medezeggenschap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(WMS);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overige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OCW-subsidies;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Experimentenwet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2133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06387-C809-F984-31E9-5C7A90681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3A585AAF-33E3-6CC4-4C6E-2BBA5EB3C4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E63903FD-E8D0-41B6-3A59-468870E0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F5482C-3216-67AB-3D7E-7560C834A479}"/>
              </a:ext>
            </a:extLst>
          </p:cNvPr>
          <p:cNvSpPr txBox="1"/>
          <p:nvPr/>
        </p:nvSpPr>
        <p:spPr>
          <a:xfrm>
            <a:off x="1206498" y="3392095"/>
            <a:ext cx="23177502" cy="7412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Soorten onderzoek </a:t>
            </a:r>
            <a:endParaRPr kumimoji="0" lang="en-NL" sz="4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Bestuursonderzoek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									-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oordeel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Verificatie-activiteit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									-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oordeel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Steekproef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Kwaliteitsonderzoek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-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oordeel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Risico-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										-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oordeel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Thema-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									-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oordeel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input Staat van het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574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74C60-B559-F179-A046-FB3784615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308DB433-CD50-4099-B7B6-C257113CDF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201CDF9E-FACD-818D-EA0E-7487B1DC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3F076-E634-BF17-9733-060670CBBCC2}"/>
              </a:ext>
            </a:extLst>
          </p:cNvPr>
          <p:cNvSpPr txBox="1"/>
          <p:nvPr/>
        </p:nvSpPr>
        <p:spPr>
          <a:xfrm>
            <a:off x="1206498" y="3860218"/>
            <a:ext cx="18941143" cy="6194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Kwaliteitsgebieden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scholen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OP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Onderwijsproces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VS |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Veiligheid</a:t>
            </a: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en</a:t>
            </a: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schoolklimaat</a:t>
            </a:r>
            <a:endParaRPr kumimoji="0" lang="en-GB" sz="400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|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Onderwijsresultaten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SKA |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Sturen</a:t>
            </a: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,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kwaliteitszorg</a:t>
            </a: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en</a:t>
            </a:r>
            <a:r>
              <a:rPr kumimoji="0" lang="en-GB" sz="40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 </a:t>
            </a:r>
            <a:r>
              <a:rPr kumimoji="0" lang="en-GB" sz="400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raphik Light"/>
              </a:rPr>
              <a:t>ambitie</a:t>
            </a:r>
            <a:endParaRPr kumimoji="0" lang="en-NL" sz="400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95E02-EB46-04B1-5902-623E2BD955D7}"/>
              </a:ext>
            </a:extLst>
          </p:cNvPr>
          <p:cNvSpPr txBox="1"/>
          <p:nvPr/>
        </p:nvSpPr>
        <p:spPr>
          <a:xfrm>
            <a:off x="10981867" y="5078955"/>
            <a:ext cx="9563515" cy="6194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Krijgen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veilig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genoeg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Heeft de school zicht op de kwaliteit en 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stuurt de school tijdig bij?</a:t>
            </a:r>
            <a:endParaRPr kumimoji="0" lang="en-NL" sz="40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469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65BC8-37D7-A8FC-AAA6-1D542D7A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B8D0B647-45DC-FD89-7D17-063ED93653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ToEzichT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340B7C25-924D-F82A-8E12-0DB0DEFF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064E36-01E0-9AF9-60B1-662FFB4F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21" y="2891906"/>
            <a:ext cx="13188736" cy="100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5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0EFE1-25DF-A609-EE7F-270B37DAE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OdAY AdVIES">
            <a:extLst>
              <a:ext uri="{FF2B5EF4-FFF2-40B4-BE49-F238E27FC236}">
                <a16:creationId xmlns:a16="http://schemas.microsoft.com/office/drawing/2014/main" id="{00816870-5F5A-EB31-3749-73A5971241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  <a:ea typeface="Source Sans Pro" panose="020B0503030403020204" pitchFamily="34" charset="0"/>
                <a:cs typeface="+mn-cs"/>
              </a:rPr>
              <a:t>Toezicht</a:t>
            </a:r>
            <a:endParaRPr dirty="0">
              <a:latin typeface="Julius Sans One" panose="02000000000000000000" pitchFamily="2" charset="77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7E009985-4AA4-4A8E-C9F5-6A152975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D355E-609E-96A2-036B-5D8F55F178A3}"/>
              </a:ext>
            </a:extLst>
          </p:cNvPr>
          <p:cNvSpPr txBox="1"/>
          <p:nvPr/>
        </p:nvSpPr>
        <p:spPr>
          <a:xfrm>
            <a:off x="1206498" y="2726379"/>
            <a:ext cx="18941143" cy="8630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"/>
                <a:sym typeface="Graphik Light"/>
              </a:rPr>
              <a:t>Ruimte in regels – fabeltjes over inspectie PO</a:t>
            </a: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"/>
              <a:sym typeface="Graphik Light"/>
            </a:endParaRPr>
          </a:p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"/>
                <a:sym typeface="Graphi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Brochure</a:t>
            </a:r>
            <a:r>
              <a:rPr kumimoji="0" lang="nl-NL" sz="4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"/>
                <a:sym typeface="Graphik Light"/>
              </a:rPr>
              <a:t> </a:t>
            </a:r>
            <a:r>
              <a:rPr kumimoji="0" lang="nl-NL" sz="4000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"/>
                <a:sym typeface="Graphik Light"/>
              </a:rPr>
              <a:t>Ruimte in regels PO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CE323-C807-BD9D-3FA5-4FA711299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3234">
            <a:off x="12072258" y="1899162"/>
            <a:ext cx="9984349" cy="614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D5D97-43F1-D679-172F-F44F2CD7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0053">
            <a:off x="4462844" y="5295029"/>
            <a:ext cx="10210881" cy="3305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6C0C9-277C-D425-1C74-9848AD486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1846" y="6787956"/>
            <a:ext cx="10328877" cy="4402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7A4BD-682B-5F42-A812-84976F4FA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296" y="3957873"/>
            <a:ext cx="9945914" cy="8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7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549</Words>
  <Application>Microsoft Macintosh PowerPoint</Application>
  <PresentationFormat>Custom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Helvetica Neue</vt:lpstr>
      <vt:lpstr>Julius Sans One</vt:lpstr>
      <vt:lpstr>Autorich Sans</vt:lpstr>
      <vt:lpstr>Graphik</vt:lpstr>
      <vt:lpstr>Produkt Extralight</vt:lpstr>
      <vt:lpstr>Arial</vt:lpstr>
      <vt:lpstr>Open Sans</vt:lpstr>
      <vt:lpstr>Verdana</vt:lpstr>
      <vt:lpstr>Produkt Light</vt:lpstr>
      <vt:lpstr>Graphik-Light</vt:lpstr>
      <vt:lpstr>36_DynamicWavesLight</vt:lpstr>
      <vt:lpstr>WElkom </vt:lpstr>
      <vt:lpstr>PowerPoint Presentation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ToEzichT</vt:lpstr>
      <vt:lpstr>WErkWIJZE</vt:lpstr>
      <vt:lpstr>BEVINdINGEN</vt:lpstr>
      <vt:lpstr>TOdAY AdVIES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Leonie van de Kant</cp:lastModifiedBy>
  <cp:revision>23</cp:revision>
  <cp:lastPrinted>2025-08-29T06:56:47Z</cp:lastPrinted>
  <dcterms:modified xsi:type="dcterms:W3CDTF">2026-02-03T08:22:41Z</dcterms:modified>
</cp:coreProperties>
</file>